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7" r:id="rId4"/>
    <p:sldMasterId id="2147483798" r:id="rId5"/>
    <p:sldMasterId id="2147483799" r:id="rId6"/>
    <p:sldMasterId id="2147483800" r:id="rId7"/>
    <p:sldMasterId id="2147483801" r:id="rId8"/>
    <p:sldMasterId id="214748380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Lst>
  <p:sldSz cy="5143500" cx="9144000"/>
  <p:notesSz cx="6858000" cy="9144000"/>
  <p:embeddedFontLst>
    <p:embeddedFont>
      <p:font typeface="Anton"/>
      <p:regular r:id="rId68"/>
    </p:embeddedFont>
    <p:embeddedFont>
      <p:font typeface="Helvetica Neue"/>
      <p:regular r:id="rId69"/>
      <p:bold r:id="rId70"/>
      <p:italic r:id="rId71"/>
      <p:boldItalic r:id="rId72"/>
    </p:embeddedFont>
    <p:embeddedFont>
      <p:font typeface="Helvetica Neue Light"/>
      <p:regular r:id="rId73"/>
      <p:bold r:id="rId74"/>
      <p:italic r:id="rId75"/>
      <p:boldItalic r:id="rId76"/>
    </p:embeddedFont>
    <p:embeddedFont>
      <p:font typeface="DM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DMSans-bold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HelveticaNeueLight-regular.fntdata"/><Relationship Id="rId72" Type="http://schemas.openxmlformats.org/officeDocument/2006/relationships/font" Target="fonts/HelveticaNeue-boldItalic.fntdata"/><Relationship Id="rId31" Type="http://schemas.openxmlformats.org/officeDocument/2006/relationships/slide" Target="slides/slide21.xml"/><Relationship Id="rId75" Type="http://schemas.openxmlformats.org/officeDocument/2006/relationships/font" Target="fonts/HelveticaNeueLight-italic.fntdata"/><Relationship Id="rId30" Type="http://schemas.openxmlformats.org/officeDocument/2006/relationships/slide" Target="slides/slide20.xml"/><Relationship Id="rId74" Type="http://schemas.openxmlformats.org/officeDocument/2006/relationships/font" Target="fonts/HelveticaNeueLight-bold.fntdata"/><Relationship Id="rId33" Type="http://schemas.openxmlformats.org/officeDocument/2006/relationships/slide" Target="slides/slide23.xml"/><Relationship Id="rId77" Type="http://schemas.openxmlformats.org/officeDocument/2006/relationships/font" Target="fonts/DMSans-regular.fntdata"/><Relationship Id="rId32" Type="http://schemas.openxmlformats.org/officeDocument/2006/relationships/slide" Target="slides/slide22.xml"/><Relationship Id="rId76" Type="http://schemas.openxmlformats.org/officeDocument/2006/relationships/font" Target="fonts/HelveticaNeueLight-boldItalic.fntdata"/><Relationship Id="rId35" Type="http://schemas.openxmlformats.org/officeDocument/2006/relationships/slide" Target="slides/slide25.xml"/><Relationship Id="rId79" Type="http://schemas.openxmlformats.org/officeDocument/2006/relationships/font" Target="fonts/DMSans-italic.fntdata"/><Relationship Id="rId34" Type="http://schemas.openxmlformats.org/officeDocument/2006/relationships/slide" Target="slides/slide24.xml"/><Relationship Id="rId78" Type="http://schemas.openxmlformats.org/officeDocument/2006/relationships/font" Target="fonts/DMSans-bold.fntdata"/><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font" Target="fonts/Anton-regular.fntdata"/><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ca0ed9ae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ca0ed9ae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ca0ed9ae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ca0ed9ae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ca0ed9ae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ca0ed9ae3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ca0ed9ae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ca0ed9ae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ca0ed9ae3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ca0ed9ae3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ca0ed9ae3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ca0ed9ae3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3eb72b74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f3eb72b74c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3eb72b74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f3eb72b74c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3eb72b74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f3eb72b74c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b656eba6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b656eba6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25637c3d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25637c3d2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b656eba6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b656eba6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5637c3d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25637c3d2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b656eba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b656eba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b656eba6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1b656eba6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1b656eba6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1b656eba6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5637c3d2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25637c3d2b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5637c3d2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125637c3d2b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1b656eba6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1b656eba6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25637c3d2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125637c3d2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b656eba6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b656eba6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637c3d2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25637c3d2b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solidFill>
                  <a:schemeClr val="dk1"/>
                </a:solidFill>
                <a:latin typeface="DM Sans"/>
                <a:ea typeface="DM Sans"/>
                <a:cs typeface="DM Sans"/>
                <a:sym typeface="DM Sans"/>
              </a:rPr>
              <a:t>Si los callbacks pueden presentar este callbackHell, ¿entonces no debería utilizarlos?</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Todo lo contrario, los callbacks son extremadamente útiles, sólo hay que utilizarlos con cuidado y en procesos controlados.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a:solidFill>
                  <a:schemeClr val="dk1"/>
                </a:solidFill>
                <a:latin typeface="DM Sans"/>
                <a:ea typeface="DM Sans"/>
                <a:cs typeface="DM Sans"/>
                <a:sym typeface="DM Sans"/>
              </a:rPr>
              <a:t>¿Cuándo utilizamos los callbacks?</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En todos los procesos donde necesitemos dinamizar las operaciones que queremos que se apliquen con un dato, sin tener que reescribir toooda la función del proceso.</a:t>
            </a:r>
            <a:endParaRPr b="1">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No siempre queremos que se haga una suma con el dato, tal vez necesitamos una resta</a:t>
            </a:r>
            <a:endParaRPr b="1">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No siempre queremos que en un proceso el objeto diga “Hola”, tal vez en un determinado proceso necesitamos que diga “Adiós”</a:t>
            </a:r>
            <a:endParaRPr b="1">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Estos procesos deben ser de pocos pasos para no tener que recurrir a anidar varios pasos.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25637c3d2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25637c3d2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5637c3d2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125637c3d2b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5637c3d2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125637c3d2b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25637c3d2b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125637c3d2b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25637c3d2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25637c3d2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25637c3d2b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125637c3d2b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5637c3d2b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125637c3d2b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b656eba6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1b656eba6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25637c3d2b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125637c3d2b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25637c3d2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125637c3d2b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b656eba6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b656eba6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5637c3d2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25637c3d2b_0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25637c3d2b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125637c3d2b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25637c3d2b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125637c3d2b_0_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637c3d2b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125637c3d2b_0_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25637c3d2b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125637c3d2b_0_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24cbfe83dc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124cbfe83dc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b656eba6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1b656eba6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3eb72b74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f3eb72b74c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jerárquico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af22068b0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af22068b0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1af22068b0_4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11af22068b0_4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3eb72b7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f3eb72b74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3eb72b74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f3eb72b74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¿Por qué querríamos reasignar una función?</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cuando nuestro código crece, nos daremos cuenta de que algunas funcionalidades pueden ser reutilizadas en algunas otras operaciones de nuestro código. Reasignar la función permite que pueda seguir moviéndose entre diferentes partes de nuestro código y así no tener que reescribir toda la funcionalidad.</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¿Por qué querríamos utilizar una función sin definirla primero?</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Cuando la función que estamos por utilizar contiene una utilidad demasiado específica, que difícilmente utilizaríamos en alguna otra parte de nuestro código, no tiene sentido asignar un espacio en memoria para este, por lo tanto lo mejor es sólo utilizar el cuerpo de ésta para utilizarse en el momento, se suele ver mucho en los callbacks.</a:t>
            </a:r>
            <a:endParaRPr>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ca0ed9ae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ca0ed9ae3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2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2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35" name="Shape 335"/>
        <p:cNvGrpSpPr/>
        <p:nvPr/>
      </p:nvGrpSpPr>
      <p:grpSpPr>
        <a:xfrm>
          <a:off x="0" y="0"/>
          <a:ext cx="0" cy="0"/>
          <a:chOff x="0" y="0"/>
          <a:chExt cx="0" cy="0"/>
        </a:xfrm>
      </p:grpSpPr>
      <p:pic>
        <p:nvPicPr>
          <p:cNvPr id="336" name="Google Shape;336;p10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343" name="Shape 343"/>
        <p:cNvGrpSpPr/>
        <p:nvPr/>
      </p:nvGrpSpPr>
      <p:grpSpPr>
        <a:xfrm>
          <a:off x="0" y="0"/>
          <a:ext cx="0" cy="0"/>
          <a:chOff x="0" y="0"/>
          <a:chExt cx="0" cy="0"/>
        </a:xfrm>
      </p:grpSpPr>
      <p:sp>
        <p:nvSpPr>
          <p:cNvPr id="344" name="Google Shape;344;p10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45" name="Google Shape;345;p10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46" name="Google Shape;346;p10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347" name="Shape 347"/>
        <p:cNvGrpSpPr/>
        <p:nvPr/>
      </p:nvGrpSpPr>
      <p:grpSpPr>
        <a:xfrm>
          <a:off x="0" y="0"/>
          <a:ext cx="0" cy="0"/>
          <a:chOff x="0" y="0"/>
          <a:chExt cx="0" cy="0"/>
        </a:xfrm>
      </p:grpSpPr>
      <p:sp>
        <p:nvSpPr>
          <p:cNvPr id="348" name="Google Shape;348;p10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10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54" name="Shape 354"/>
        <p:cNvGrpSpPr/>
        <p:nvPr/>
      </p:nvGrpSpPr>
      <p:grpSpPr>
        <a:xfrm>
          <a:off x="0" y="0"/>
          <a:ext cx="0" cy="0"/>
          <a:chOff x="0" y="0"/>
          <a:chExt cx="0" cy="0"/>
        </a:xfrm>
      </p:grpSpPr>
      <p:pic>
        <p:nvPicPr>
          <p:cNvPr id="355" name="Google Shape;355;p11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11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58" name="Shape 358"/>
        <p:cNvGrpSpPr/>
        <p:nvPr/>
      </p:nvGrpSpPr>
      <p:grpSpPr>
        <a:xfrm>
          <a:off x="0" y="0"/>
          <a:ext cx="0" cy="0"/>
          <a:chOff x="0" y="0"/>
          <a:chExt cx="0" cy="0"/>
        </a:xfrm>
      </p:grpSpPr>
      <p:sp>
        <p:nvSpPr>
          <p:cNvPr id="359" name="Google Shape;359;p11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11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61" name="Google Shape;361;p11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11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3" name="Google Shape;363;p11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4" name="Google Shape;364;p11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5" name="Google Shape;365;p11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66" name="Google Shape;366;p11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67" name="Google Shape;367;p11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 name="Google Shape;368;p11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11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0" name="Google Shape;370;p11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1" name="Google Shape;371;p11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2" name="Google Shape;372;p11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73" name="Google Shape;373;p11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74" name="Google Shape;374;p11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5" name="Google Shape;375;p11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11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7" name="Google Shape;377;p11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8" name="Google Shape;378;p11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9" name="Google Shape;379;p11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0" name="Google Shape;380;p11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81" name="Google Shape;381;p11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11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84" name="Shape 384"/>
        <p:cNvGrpSpPr/>
        <p:nvPr/>
      </p:nvGrpSpPr>
      <p:grpSpPr>
        <a:xfrm>
          <a:off x="0" y="0"/>
          <a:ext cx="0" cy="0"/>
          <a:chOff x="0" y="0"/>
          <a:chExt cx="0" cy="0"/>
        </a:xfrm>
      </p:grpSpPr>
      <p:sp>
        <p:nvSpPr>
          <p:cNvPr id="385" name="Google Shape;385;p11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1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388" name="Shape 388"/>
        <p:cNvGrpSpPr/>
        <p:nvPr/>
      </p:nvGrpSpPr>
      <p:grpSpPr>
        <a:xfrm>
          <a:off x="0" y="0"/>
          <a:ext cx="0" cy="0"/>
          <a:chOff x="0" y="0"/>
          <a:chExt cx="0" cy="0"/>
        </a:xfrm>
      </p:grpSpPr>
      <p:sp>
        <p:nvSpPr>
          <p:cNvPr id="389" name="Google Shape;389;p1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390" name="Shape 390"/>
        <p:cNvGrpSpPr/>
        <p:nvPr/>
      </p:nvGrpSpPr>
      <p:grpSpPr>
        <a:xfrm>
          <a:off x="0" y="0"/>
          <a:ext cx="0" cy="0"/>
          <a:chOff x="0" y="0"/>
          <a:chExt cx="0" cy="0"/>
        </a:xfrm>
      </p:grpSpPr>
      <p:pic>
        <p:nvPicPr>
          <p:cNvPr id="391" name="Google Shape;391;p11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2" name="Google Shape;392;p11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3" name="Google Shape;393;p11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394" name="Shape 394"/>
        <p:cNvGrpSpPr/>
        <p:nvPr/>
      </p:nvGrpSpPr>
      <p:grpSpPr>
        <a:xfrm>
          <a:off x="0" y="0"/>
          <a:ext cx="0" cy="0"/>
          <a:chOff x="0" y="0"/>
          <a:chExt cx="0" cy="0"/>
        </a:xfrm>
      </p:grpSpPr>
      <p:pic>
        <p:nvPicPr>
          <p:cNvPr id="395" name="Google Shape;395;p12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6" name="Google Shape;396;p12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7" name="Google Shape;397;p12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12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12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02" name="Shape 402"/>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03" name="Shape 403"/>
        <p:cNvGrpSpPr/>
        <p:nvPr/>
      </p:nvGrpSpPr>
      <p:grpSpPr>
        <a:xfrm>
          <a:off x="0" y="0"/>
          <a:ext cx="0" cy="0"/>
          <a:chOff x="0" y="0"/>
          <a:chExt cx="0" cy="0"/>
        </a:xfrm>
      </p:grpSpPr>
      <p:pic>
        <p:nvPicPr>
          <p:cNvPr id="404" name="Google Shape;404;p12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05" name="Shape 405"/>
        <p:cNvGrpSpPr/>
        <p:nvPr/>
      </p:nvGrpSpPr>
      <p:grpSpPr>
        <a:xfrm>
          <a:off x="0" y="0"/>
          <a:ext cx="0" cy="0"/>
          <a:chOff x="0" y="0"/>
          <a:chExt cx="0" cy="0"/>
        </a:xfrm>
      </p:grpSpPr>
      <p:sp>
        <p:nvSpPr>
          <p:cNvPr id="406" name="Google Shape;406;p12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07" name="Google Shape;407;p12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8" name="Google Shape;408;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09" name="Shape 409"/>
        <p:cNvGrpSpPr/>
        <p:nvPr/>
      </p:nvGrpSpPr>
      <p:grpSpPr>
        <a:xfrm>
          <a:off x="0" y="0"/>
          <a:ext cx="0" cy="0"/>
          <a:chOff x="0" y="0"/>
          <a:chExt cx="0" cy="0"/>
        </a:xfrm>
      </p:grpSpPr>
      <p:sp>
        <p:nvSpPr>
          <p:cNvPr id="410" name="Google Shape;410;p12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1" name="Google Shape;411;p12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2" name="Google Shape;412;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13" name="Shape 413"/>
        <p:cNvGrpSpPr/>
        <p:nvPr/>
      </p:nvGrpSpPr>
      <p:grpSpPr>
        <a:xfrm>
          <a:off x="0" y="0"/>
          <a:ext cx="0" cy="0"/>
          <a:chOff x="0" y="0"/>
          <a:chExt cx="0" cy="0"/>
        </a:xfrm>
      </p:grpSpPr>
      <p:pic>
        <p:nvPicPr>
          <p:cNvPr id="414" name="Google Shape;414;p1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15" name="Shape 415"/>
        <p:cNvGrpSpPr/>
        <p:nvPr/>
      </p:nvGrpSpPr>
      <p:grpSpPr>
        <a:xfrm>
          <a:off x="0" y="0"/>
          <a:ext cx="0" cy="0"/>
          <a:chOff x="0" y="0"/>
          <a:chExt cx="0" cy="0"/>
        </a:xfrm>
      </p:grpSpPr>
      <p:pic>
        <p:nvPicPr>
          <p:cNvPr id="416" name="Google Shape;416;p1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17" name="Shape 417"/>
        <p:cNvGrpSpPr/>
        <p:nvPr/>
      </p:nvGrpSpPr>
      <p:grpSpPr>
        <a:xfrm>
          <a:off x="0" y="0"/>
          <a:ext cx="0" cy="0"/>
          <a:chOff x="0" y="0"/>
          <a:chExt cx="0" cy="0"/>
        </a:xfrm>
      </p:grpSpPr>
      <p:pic>
        <p:nvPicPr>
          <p:cNvPr id="418" name="Google Shape;418;p1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19" name="Shape 419"/>
        <p:cNvGrpSpPr/>
        <p:nvPr/>
      </p:nvGrpSpPr>
      <p:grpSpPr>
        <a:xfrm>
          <a:off x="0" y="0"/>
          <a:ext cx="0" cy="0"/>
          <a:chOff x="0" y="0"/>
          <a:chExt cx="0" cy="0"/>
        </a:xfrm>
      </p:grpSpPr>
      <p:pic>
        <p:nvPicPr>
          <p:cNvPr id="420" name="Google Shape;420;p1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21" name="Shape 421"/>
        <p:cNvGrpSpPr/>
        <p:nvPr/>
      </p:nvGrpSpPr>
      <p:grpSpPr>
        <a:xfrm>
          <a:off x="0" y="0"/>
          <a:ext cx="0" cy="0"/>
          <a:chOff x="0" y="0"/>
          <a:chExt cx="0" cy="0"/>
        </a:xfrm>
      </p:grpSpPr>
      <p:pic>
        <p:nvPicPr>
          <p:cNvPr id="422" name="Google Shape;422;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23" name="Shape 423"/>
        <p:cNvGrpSpPr/>
        <p:nvPr/>
      </p:nvGrpSpPr>
      <p:grpSpPr>
        <a:xfrm>
          <a:off x="0" y="0"/>
          <a:ext cx="0" cy="0"/>
          <a:chOff x="0" y="0"/>
          <a:chExt cx="0" cy="0"/>
        </a:xfrm>
      </p:grpSpPr>
      <p:pic>
        <p:nvPicPr>
          <p:cNvPr id="424" name="Google Shape;424;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25" name="Shape 425"/>
        <p:cNvGrpSpPr/>
        <p:nvPr/>
      </p:nvGrpSpPr>
      <p:grpSpPr>
        <a:xfrm>
          <a:off x="0" y="0"/>
          <a:ext cx="0" cy="0"/>
          <a:chOff x="0" y="0"/>
          <a:chExt cx="0" cy="0"/>
        </a:xfrm>
      </p:grpSpPr>
      <p:pic>
        <p:nvPicPr>
          <p:cNvPr id="426" name="Google Shape;426;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27" name="Shape 427"/>
        <p:cNvGrpSpPr/>
        <p:nvPr/>
      </p:nvGrpSpPr>
      <p:grpSpPr>
        <a:xfrm>
          <a:off x="0" y="0"/>
          <a:ext cx="0" cy="0"/>
          <a:chOff x="0" y="0"/>
          <a:chExt cx="0" cy="0"/>
        </a:xfrm>
      </p:grpSpPr>
      <p:pic>
        <p:nvPicPr>
          <p:cNvPr id="428" name="Google Shape;428;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id="430" name="Google Shape;430;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31" name="Shape 431"/>
        <p:cNvGrpSpPr/>
        <p:nvPr/>
      </p:nvGrpSpPr>
      <p:grpSpPr>
        <a:xfrm>
          <a:off x="0" y="0"/>
          <a:ext cx="0" cy="0"/>
          <a:chOff x="0" y="0"/>
          <a:chExt cx="0" cy="0"/>
        </a:xfrm>
      </p:grpSpPr>
      <p:sp>
        <p:nvSpPr>
          <p:cNvPr id="432" name="Google Shape;432;p13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13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34" name="Shape 434"/>
        <p:cNvGrpSpPr/>
        <p:nvPr/>
      </p:nvGrpSpPr>
      <p:grpSpPr>
        <a:xfrm>
          <a:off x="0" y="0"/>
          <a:ext cx="0" cy="0"/>
          <a:chOff x="0" y="0"/>
          <a:chExt cx="0" cy="0"/>
        </a:xfrm>
      </p:grpSpPr>
      <p:pic>
        <p:nvPicPr>
          <p:cNvPr id="435" name="Google Shape;435;p13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1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1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42" name="Shape 442"/>
        <p:cNvGrpSpPr/>
        <p:nvPr/>
      </p:nvGrpSpPr>
      <p:grpSpPr>
        <a:xfrm>
          <a:off x="0" y="0"/>
          <a:ext cx="0" cy="0"/>
          <a:chOff x="0" y="0"/>
          <a:chExt cx="0" cy="0"/>
        </a:xfrm>
      </p:grpSpPr>
      <p:sp>
        <p:nvSpPr>
          <p:cNvPr id="443" name="Google Shape;443;p1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44" name="Google Shape;444;p14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45" name="Google Shape;445;p14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4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49" name="Shape 449"/>
        <p:cNvGrpSpPr/>
        <p:nvPr/>
      </p:nvGrpSpPr>
      <p:grpSpPr>
        <a:xfrm>
          <a:off x="0" y="0"/>
          <a:ext cx="0" cy="0"/>
          <a:chOff x="0" y="0"/>
          <a:chExt cx="0" cy="0"/>
        </a:xfrm>
      </p:grpSpPr>
      <p:sp>
        <p:nvSpPr>
          <p:cNvPr id="450" name="Google Shape;450;p1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1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56" name="Shape 456"/>
        <p:cNvGrpSpPr/>
        <p:nvPr/>
      </p:nvGrpSpPr>
      <p:grpSpPr>
        <a:xfrm>
          <a:off x="0" y="0"/>
          <a:ext cx="0" cy="0"/>
          <a:chOff x="0" y="0"/>
          <a:chExt cx="0" cy="0"/>
        </a:xfrm>
      </p:grpSpPr>
      <p:sp>
        <p:nvSpPr>
          <p:cNvPr id="457" name="Google Shape;457;p1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8" name="Google Shape;458;p1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60"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62"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64"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66" name="Shape 466"/>
        <p:cNvGrpSpPr/>
        <p:nvPr/>
      </p:nvGrpSpPr>
      <p:grpSpPr>
        <a:xfrm>
          <a:off x="0" y="0"/>
          <a:ext cx="0" cy="0"/>
          <a:chOff x="0" y="0"/>
          <a:chExt cx="0" cy="0"/>
        </a:xfrm>
      </p:grpSpPr>
      <p:pic>
        <p:nvPicPr>
          <p:cNvPr id="467" name="Google Shape;467;p1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468"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70"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472" name="Shape 472"/>
        <p:cNvGrpSpPr/>
        <p:nvPr/>
      </p:nvGrpSpPr>
      <p:grpSpPr>
        <a:xfrm>
          <a:off x="0" y="0"/>
          <a:ext cx="0" cy="0"/>
          <a:chOff x="0" y="0"/>
          <a:chExt cx="0" cy="0"/>
        </a:xfrm>
      </p:grpSpPr>
      <p:sp>
        <p:nvSpPr>
          <p:cNvPr id="473" name="Google Shape;473;p1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75"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77"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79"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5"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6" name="Shape 246"/>
        <p:cNvGrpSpPr/>
        <p:nvPr/>
      </p:nvGrpSpPr>
      <p:grpSpPr>
        <a:xfrm>
          <a:off x="0" y="0"/>
          <a:ext cx="0" cy="0"/>
          <a:chOff x="0" y="0"/>
          <a:chExt cx="0" cy="0"/>
        </a:xfrm>
      </p:grpSpPr>
      <p:sp>
        <p:nvSpPr>
          <p:cNvPr id="247" name="Google Shape;24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255" name="Shape 255"/>
        <p:cNvGrpSpPr/>
        <p:nvPr/>
      </p:nvGrpSpPr>
      <p:grpSpPr>
        <a:xfrm>
          <a:off x="0" y="0"/>
          <a:ext cx="0" cy="0"/>
          <a:chOff x="0" y="0"/>
          <a:chExt cx="0" cy="0"/>
        </a:xfrm>
      </p:grpSpPr>
      <p:pic>
        <p:nvPicPr>
          <p:cNvPr id="256" name="Google Shape;256;p7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8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259" name="Shape 259"/>
        <p:cNvGrpSpPr/>
        <p:nvPr/>
      </p:nvGrpSpPr>
      <p:grpSpPr>
        <a:xfrm>
          <a:off x="0" y="0"/>
          <a:ext cx="0" cy="0"/>
          <a:chOff x="0" y="0"/>
          <a:chExt cx="0" cy="0"/>
        </a:xfrm>
      </p:grpSpPr>
      <p:sp>
        <p:nvSpPr>
          <p:cNvPr id="260" name="Google Shape;260;p8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8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62" name="Google Shape;262;p8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8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4" name="Google Shape;264;p8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5" name="Google Shape;265;p8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6" name="Google Shape;266;p8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67" name="Google Shape;267;p8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268" name="Google Shape;268;p8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9" name="Google Shape;269;p8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8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1" name="Google Shape;271;p8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2" name="Google Shape;272;p8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3" name="Google Shape;273;p8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74" name="Google Shape;274;p8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75" name="Google Shape;275;p8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6" name="Google Shape;276;p8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8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8" name="Google Shape;278;p8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9" name="Google Shape;279;p8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0" name="Google Shape;280;p8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81" name="Google Shape;281;p8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282" name="Google Shape;282;p8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8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285" name="Shape 285"/>
        <p:cNvGrpSpPr/>
        <p:nvPr/>
      </p:nvGrpSpPr>
      <p:grpSpPr>
        <a:xfrm>
          <a:off x="0" y="0"/>
          <a:ext cx="0" cy="0"/>
          <a:chOff x="0" y="0"/>
          <a:chExt cx="0" cy="0"/>
        </a:xfrm>
      </p:grpSpPr>
      <p:sp>
        <p:nvSpPr>
          <p:cNvPr id="286" name="Google Shape;286;p8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8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289" name="Shape 289"/>
        <p:cNvGrpSpPr/>
        <p:nvPr/>
      </p:nvGrpSpPr>
      <p:grpSpPr>
        <a:xfrm>
          <a:off x="0" y="0"/>
          <a:ext cx="0" cy="0"/>
          <a:chOff x="0" y="0"/>
          <a:chExt cx="0" cy="0"/>
        </a:xfrm>
      </p:grpSpPr>
      <p:sp>
        <p:nvSpPr>
          <p:cNvPr id="290" name="Google Shape;290;p8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291" name="Shape 291"/>
        <p:cNvGrpSpPr/>
        <p:nvPr/>
      </p:nvGrpSpPr>
      <p:grpSpPr>
        <a:xfrm>
          <a:off x="0" y="0"/>
          <a:ext cx="0" cy="0"/>
          <a:chOff x="0" y="0"/>
          <a:chExt cx="0" cy="0"/>
        </a:xfrm>
      </p:grpSpPr>
      <p:pic>
        <p:nvPicPr>
          <p:cNvPr id="292" name="Google Shape;292;p8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3" name="Google Shape;293;p8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4" name="Google Shape;294;p8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295" name="Shape 295"/>
        <p:cNvGrpSpPr/>
        <p:nvPr/>
      </p:nvGrpSpPr>
      <p:grpSpPr>
        <a:xfrm>
          <a:off x="0" y="0"/>
          <a:ext cx="0" cy="0"/>
          <a:chOff x="0" y="0"/>
          <a:chExt cx="0" cy="0"/>
        </a:xfrm>
      </p:grpSpPr>
      <p:pic>
        <p:nvPicPr>
          <p:cNvPr id="296" name="Google Shape;296;p8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7" name="Google Shape;297;p8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8" name="Google Shape;298;p8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8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8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303" name="Shape 303"/>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04" name="Shape 304"/>
        <p:cNvGrpSpPr/>
        <p:nvPr/>
      </p:nvGrpSpPr>
      <p:grpSpPr>
        <a:xfrm>
          <a:off x="0" y="0"/>
          <a:ext cx="0" cy="0"/>
          <a:chOff x="0" y="0"/>
          <a:chExt cx="0" cy="0"/>
        </a:xfrm>
      </p:grpSpPr>
      <p:pic>
        <p:nvPicPr>
          <p:cNvPr id="305" name="Google Shape;305;p9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306" name="Shape 306"/>
        <p:cNvGrpSpPr/>
        <p:nvPr/>
      </p:nvGrpSpPr>
      <p:grpSpPr>
        <a:xfrm>
          <a:off x="0" y="0"/>
          <a:ext cx="0" cy="0"/>
          <a:chOff x="0" y="0"/>
          <a:chExt cx="0" cy="0"/>
        </a:xfrm>
      </p:grpSpPr>
      <p:sp>
        <p:nvSpPr>
          <p:cNvPr id="307" name="Google Shape;307;p9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08" name="Google Shape;308;p9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310" name="Shape 310"/>
        <p:cNvGrpSpPr/>
        <p:nvPr/>
      </p:nvGrpSpPr>
      <p:grpSpPr>
        <a:xfrm>
          <a:off x="0" y="0"/>
          <a:ext cx="0" cy="0"/>
          <a:chOff x="0" y="0"/>
          <a:chExt cx="0" cy="0"/>
        </a:xfrm>
      </p:grpSpPr>
      <p:sp>
        <p:nvSpPr>
          <p:cNvPr id="311" name="Google Shape;311;p9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2" name="Google Shape;312;p9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3" name="Google Shape;313;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14" name="Shape 314"/>
        <p:cNvGrpSpPr/>
        <p:nvPr/>
      </p:nvGrpSpPr>
      <p:grpSpPr>
        <a:xfrm>
          <a:off x="0" y="0"/>
          <a:ext cx="0" cy="0"/>
          <a:chOff x="0" y="0"/>
          <a:chExt cx="0" cy="0"/>
        </a:xfrm>
      </p:grpSpPr>
      <p:pic>
        <p:nvPicPr>
          <p:cNvPr id="315" name="Google Shape;315;p9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16" name="Shape 316"/>
        <p:cNvGrpSpPr/>
        <p:nvPr/>
      </p:nvGrpSpPr>
      <p:grpSpPr>
        <a:xfrm>
          <a:off x="0" y="0"/>
          <a:ext cx="0" cy="0"/>
          <a:chOff x="0" y="0"/>
          <a:chExt cx="0" cy="0"/>
        </a:xfrm>
      </p:grpSpPr>
      <p:pic>
        <p:nvPicPr>
          <p:cNvPr id="317" name="Google Shape;317;p9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8" name="Shape 318"/>
        <p:cNvGrpSpPr/>
        <p:nvPr/>
      </p:nvGrpSpPr>
      <p:grpSpPr>
        <a:xfrm>
          <a:off x="0" y="0"/>
          <a:ext cx="0" cy="0"/>
          <a:chOff x="0" y="0"/>
          <a:chExt cx="0" cy="0"/>
        </a:xfrm>
      </p:grpSpPr>
      <p:pic>
        <p:nvPicPr>
          <p:cNvPr id="319" name="Google Shape;31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2" name="Shape 322"/>
        <p:cNvGrpSpPr/>
        <p:nvPr/>
      </p:nvGrpSpPr>
      <p:grpSpPr>
        <a:xfrm>
          <a:off x="0" y="0"/>
          <a:ext cx="0" cy="0"/>
          <a:chOff x="0" y="0"/>
          <a:chExt cx="0" cy="0"/>
        </a:xfrm>
      </p:grpSpPr>
      <p:pic>
        <p:nvPicPr>
          <p:cNvPr id="323" name="Google Shape;323;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id="329" name="Google Shape;329;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10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10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theme" Target="../theme/theme3.xml"/><Relationship Id="rId1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31" Type="http://schemas.openxmlformats.org/officeDocument/2006/relationships/slideLayout" Target="../slideLayouts/slideLayout105.xml"/><Relationship Id="rId30" Type="http://schemas.openxmlformats.org/officeDocument/2006/relationships/slideLayout" Target="../slideLayouts/slideLayout104.xml"/><Relationship Id="rId33" Type="http://schemas.openxmlformats.org/officeDocument/2006/relationships/theme" Target="../theme/theme6.xml"/><Relationship Id="rId32" Type="http://schemas.openxmlformats.org/officeDocument/2006/relationships/slideLayout" Target="../slideLayouts/slideLayout106.xml"/><Relationship Id="rId20" Type="http://schemas.openxmlformats.org/officeDocument/2006/relationships/slideLayout" Target="../slideLayouts/slideLayout94.xml"/><Relationship Id="rId22" Type="http://schemas.openxmlformats.org/officeDocument/2006/relationships/slideLayout" Target="../slideLayouts/slideLayout96.xml"/><Relationship Id="rId21" Type="http://schemas.openxmlformats.org/officeDocument/2006/relationships/slideLayout" Target="../slideLayouts/slideLayout95.xml"/><Relationship Id="rId24" Type="http://schemas.openxmlformats.org/officeDocument/2006/relationships/slideLayout" Target="../slideLayouts/slideLayout98.xml"/><Relationship Id="rId23" Type="http://schemas.openxmlformats.org/officeDocument/2006/relationships/slideLayout" Target="../slideLayouts/slideLayout97.xml"/><Relationship Id="rId26" Type="http://schemas.openxmlformats.org/officeDocument/2006/relationships/slideLayout" Target="../slideLayouts/slideLayout100.xml"/><Relationship Id="rId25" Type="http://schemas.openxmlformats.org/officeDocument/2006/relationships/slideLayout" Target="../slideLayouts/slideLayout99.xml"/><Relationship Id="rId28" Type="http://schemas.openxmlformats.org/officeDocument/2006/relationships/slideLayout" Target="../slideLayouts/slideLayout102.xml"/><Relationship Id="rId27" Type="http://schemas.openxmlformats.org/officeDocument/2006/relationships/slideLayout" Target="../slideLayouts/slideLayout101.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19" Type="http://schemas.openxmlformats.org/officeDocument/2006/relationships/slideLayout" Target="../slideLayouts/slideLayout93.xml"/><Relationship Id="rId1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31" Type="http://schemas.openxmlformats.org/officeDocument/2006/relationships/slideLayout" Target="../slideLayouts/slideLayout137.xml"/><Relationship Id="rId30" Type="http://schemas.openxmlformats.org/officeDocument/2006/relationships/slideLayout" Target="../slideLayouts/slideLayout136.xml"/><Relationship Id="rId33" Type="http://schemas.openxmlformats.org/officeDocument/2006/relationships/theme" Target="../theme/theme4.xml"/><Relationship Id="rId32" Type="http://schemas.openxmlformats.org/officeDocument/2006/relationships/slideLayout" Target="../slideLayouts/slideLayout138.xml"/><Relationship Id="rId20" Type="http://schemas.openxmlformats.org/officeDocument/2006/relationships/slideLayout" Target="../slideLayouts/slideLayout126.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26" Type="http://schemas.openxmlformats.org/officeDocument/2006/relationships/slideLayout" Target="../slideLayouts/slideLayout132.xml"/><Relationship Id="rId25" Type="http://schemas.openxmlformats.org/officeDocument/2006/relationships/slideLayout" Target="../slideLayouts/slideLayout131.xml"/><Relationship Id="rId28" Type="http://schemas.openxmlformats.org/officeDocument/2006/relationships/slideLayout" Target="../slideLayouts/slideLayout134.xml"/><Relationship Id="rId27" Type="http://schemas.openxmlformats.org/officeDocument/2006/relationships/slideLayout" Target="../slideLayouts/slideLayout133.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1" name="Shape 221"/>
        <p:cNvGrpSpPr/>
        <p:nvPr/>
      </p:nvGrpSpPr>
      <p:grpSpPr>
        <a:xfrm>
          <a:off x="0" y="0"/>
          <a:ext cx="0" cy="0"/>
          <a:chOff x="0" y="0"/>
          <a:chExt cx="0" cy="0"/>
        </a:xfrm>
      </p:grpSpPr>
      <p:sp>
        <p:nvSpPr>
          <p:cNvPr id="222" name="Google Shape;22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3" name="Google Shape;22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4" name="Google Shape;22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2" name="Shape 452"/>
        <p:cNvGrpSpPr/>
        <p:nvPr/>
      </p:nvGrpSpPr>
      <p:grpSpPr>
        <a:xfrm>
          <a:off x="0" y="0"/>
          <a:ext cx="0" cy="0"/>
          <a:chOff x="0" y="0"/>
          <a:chExt cx="0" cy="0"/>
        </a:xfrm>
      </p:grpSpPr>
      <p:sp>
        <p:nvSpPr>
          <p:cNvPr id="453" name="Google Shape;453;p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54" name="Google Shape;454;p1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55" name="Google Shape;455;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9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0.xml"/><Relationship Id="rId3"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1.xml"/><Relationship Id="rId3"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3.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9.xml"/><Relationship Id="rId3" Type="http://schemas.openxmlformats.org/officeDocument/2006/relationships/image" Target="../media/image1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9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1.xml"/><Relationship Id="rId3" Type="http://schemas.openxmlformats.org/officeDocument/2006/relationships/image" Target="../media/image10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3.xml"/><Relationship Id="rId3" Type="http://schemas.openxmlformats.org/officeDocument/2006/relationships/image" Target="../media/image1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5.xml"/><Relationship Id="rId3"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7.xml"/><Relationship Id="rId3"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8.xml"/><Relationship Id="rId3"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xml"/><Relationship Id="rId3" Type="http://schemas.openxmlformats.org/officeDocument/2006/relationships/image" Target="../media/image88.png"/><Relationship Id="rId4" Type="http://schemas.openxmlformats.org/officeDocument/2006/relationships/image" Target="../media/image78.png"/><Relationship Id="rId9" Type="http://schemas.openxmlformats.org/officeDocument/2006/relationships/slide" Target="/ppt/slides/slide6.xml"/><Relationship Id="rId5" Type="http://schemas.openxmlformats.org/officeDocument/2006/relationships/slide" Target="/ppt/slides/slide6.xml"/><Relationship Id="rId6" Type="http://schemas.openxmlformats.org/officeDocument/2006/relationships/slide" Target="/ppt/slides/slide16.xml"/><Relationship Id="rId7" Type="http://schemas.openxmlformats.org/officeDocument/2006/relationships/slide" Target="/ppt/slides/slide33.xml"/><Relationship Id="rId8" Type="http://schemas.openxmlformats.org/officeDocument/2006/relationships/slide" Target="/ppt/slides/slide6.xml"/><Relationship Id="rId10" Type="http://schemas.openxmlformats.org/officeDocument/2006/relationships/slide" Target="/ppt/slides/slide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 Id="rId3" Type="http://schemas.openxmlformats.org/officeDocument/2006/relationships/image" Target="../media/image1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1.xml"/><Relationship Id="rId3"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2.xml"/><Relationship Id="rId3"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 Id="rId3" Type="http://schemas.openxmlformats.org/officeDocument/2006/relationships/image" Target="../media/image1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9.xml"/><Relationship Id="rId3" Type="http://schemas.openxmlformats.org/officeDocument/2006/relationships/image" Target="../media/image1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8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 Id="rId3"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1.xml"/><Relationship Id="rId3"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2.xml"/><Relationship Id="rId3" Type="http://schemas.openxmlformats.org/officeDocument/2006/relationships/image" Target="../media/image1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3.xml"/><Relationship Id="rId3" Type="http://schemas.openxmlformats.org/officeDocument/2006/relationships/image" Target="../media/image1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9.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xml"/><Relationship Id="rId3" Type="http://schemas.openxmlformats.org/officeDocument/2006/relationships/image" Target="../media/image93.png"/><Relationship Id="rId4" Type="http://schemas.openxmlformats.org/officeDocument/2006/relationships/image" Target="../media/image98.png"/><Relationship Id="rId5" Type="http://schemas.openxmlformats.org/officeDocument/2006/relationships/image" Target="../media/image9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50.xml"/><Relationship Id="rId3"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51.xml"/><Relationship Id="rId3" Type="http://schemas.openxmlformats.org/officeDocument/2006/relationships/image" Target="../media/image1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 Id="rId3"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5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486" name="Google Shape;486;p156"/>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487" name="Google Shape;487;p156"/>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165"/>
          <p:cNvPicPr preferRelativeResize="0"/>
          <p:nvPr/>
        </p:nvPicPr>
        <p:blipFill rotWithShape="1">
          <a:blip r:embed="rId3">
            <a:alphaModFix/>
          </a:blip>
          <a:srcRect b="0" l="3464" r="49264" t="0"/>
          <a:stretch/>
        </p:blipFill>
        <p:spPr>
          <a:xfrm>
            <a:off x="5791750" y="1038150"/>
            <a:ext cx="2751224" cy="2684675"/>
          </a:xfrm>
          <a:prstGeom prst="rect">
            <a:avLst/>
          </a:prstGeom>
          <a:noFill/>
          <a:ln>
            <a:noFill/>
          </a:ln>
        </p:spPr>
      </p:pic>
      <p:sp>
        <p:nvSpPr>
          <p:cNvPr id="600" name="Google Shape;600;p16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Sincronismo</a:t>
            </a:r>
            <a:endParaRPr b="1" i="0" sz="4000" u="none" cap="none" strike="noStrike">
              <a:solidFill>
                <a:schemeClr val="dk1"/>
              </a:solidFill>
              <a:latin typeface="DM Sans"/>
              <a:ea typeface="DM Sans"/>
              <a:cs typeface="DM Sans"/>
              <a:sym typeface="DM Sans"/>
            </a:endParaRPr>
          </a:p>
        </p:txBody>
      </p:sp>
      <p:sp>
        <p:nvSpPr>
          <p:cNvPr id="601" name="Google Shape;601;p165"/>
          <p:cNvSpPr txBox="1"/>
          <p:nvPr/>
        </p:nvSpPr>
        <p:spPr>
          <a:xfrm>
            <a:off x="549525" y="2192888"/>
            <a:ext cx="4987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Hace algunos ayeres, cuando se te enseñó a programar, entendiste que las instrucciones se ejecutaban </a:t>
            </a:r>
            <a:r>
              <a:rPr b="1" lang="es" sz="1350">
                <a:latin typeface="DM Sans"/>
                <a:ea typeface="DM Sans"/>
                <a:cs typeface="DM Sans"/>
                <a:sym typeface="DM Sans"/>
              </a:rPr>
              <a:t>en cascada</a:t>
            </a:r>
            <a:r>
              <a:rPr lang="es" sz="1350">
                <a:latin typeface="DM Sans"/>
                <a:ea typeface="DM Sans"/>
                <a:cs typeface="DM Sans"/>
                <a:sym typeface="DM Sans"/>
              </a:rPr>
              <a:t>, es decir, que la tarea 1 debía finalizar para que pudiera comenzar la ejecución de la tarea 2, y la tarea 2 finalizar para ejecutar la tarea 3, etc.</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66"/>
          <p:cNvSpPr txBox="1"/>
          <p:nvPr/>
        </p:nvSpPr>
        <p:spPr>
          <a:xfrm>
            <a:off x="533400" y="2113225"/>
            <a:ext cx="4814100" cy="19497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 todo momento, sólo se están ejecutando las instrucciones de una sola de las funciones a la vez. O sea, debe finalizar una función para poder continuar con la otra.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fin de una función marca el inicio de la siguiente, y el fin de ésta, el inicio de la que le sigue, y así sucesivamente, describiendo una secuencia que ocurre en una única línea de tiempo.</a:t>
            </a:r>
            <a:endParaRPr sz="1350">
              <a:latin typeface="DM Sans"/>
              <a:ea typeface="DM Sans"/>
              <a:cs typeface="DM Sans"/>
              <a:sym typeface="DM Sans"/>
            </a:endParaRPr>
          </a:p>
        </p:txBody>
      </p:sp>
      <p:sp>
        <p:nvSpPr>
          <p:cNvPr id="607" name="Google Shape;607;p166"/>
          <p:cNvSpPr txBox="1"/>
          <p:nvPr/>
        </p:nvSpPr>
        <p:spPr>
          <a:xfrm>
            <a:off x="533400" y="593275"/>
            <a:ext cx="6499200" cy="1245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de ejecución sincrónica</a:t>
            </a:r>
            <a:endParaRPr b="1" sz="4000">
              <a:solidFill>
                <a:schemeClr val="dk1"/>
              </a:solidFill>
              <a:latin typeface="DM Sans"/>
              <a:ea typeface="DM Sans"/>
              <a:cs typeface="DM Sans"/>
              <a:sym typeface="DM Sans"/>
            </a:endParaRPr>
          </a:p>
        </p:txBody>
      </p:sp>
      <p:pic>
        <p:nvPicPr>
          <p:cNvPr id="608" name="Google Shape;608;p166"/>
          <p:cNvPicPr preferRelativeResize="0"/>
          <p:nvPr/>
        </p:nvPicPr>
        <p:blipFill>
          <a:blip r:embed="rId3">
            <a:alphaModFix/>
          </a:blip>
          <a:stretch>
            <a:fillRect/>
          </a:stretch>
        </p:blipFill>
        <p:spPr>
          <a:xfrm>
            <a:off x="6244075" y="1163225"/>
            <a:ext cx="2459550" cy="3322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14" name="Google Shape;614;p167"/>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síncronas son </a:t>
            </a:r>
            <a:r>
              <a:rPr lang="es" sz="2500">
                <a:solidFill>
                  <a:schemeClr val="accent6"/>
                </a:solidFill>
                <a:latin typeface="DM Sans"/>
                <a:ea typeface="DM Sans"/>
                <a:cs typeface="DM Sans"/>
                <a:sym typeface="DM Sans"/>
              </a:rPr>
              <a:t>bloqueantes,</a:t>
            </a:r>
            <a:r>
              <a:rPr lang="es" sz="2500">
                <a:solidFill>
                  <a:schemeClr val="lt1"/>
                </a:solidFill>
                <a:latin typeface="DM Sans"/>
                <a:ea typeface="DM Sans"/>
                <a:cs typeface="DM Sans"/>
                <a:sym typeface="DM Sans"/>
              </a:rPr>
              <a:t> esto significa que las otras tareas no pueden comenzar a ejecutarse hasta que la primera no haya terminado de ejecutarse.</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6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Asincronismo</a:t>
            </a:r>
            <a:endParaRPr b="1" i="0" sz="4000" u="none" cap="none" strike="noStrike">
              <a:solidFill>
                <a:schemeClr val="dk1"/>
              </a:solidFill>
              <a:latin typeface="DM Sans"/>
              <a:ea typeface="DM Sans"/>
              <a:cs typeface="DM Sans"/>
              <a:sym typeface="DM Sans"/>
            </a:endParaRPr>
          </a:p>
        </p:txBody>
      </p:sp>
      <p:sp>
        <p:nvSpPr>
          <p:cNvPr id="620" name="Google Shape;620;p168"/>
          <p:cNvSpPr txBox="1"/>
          <p:nvPr/>
        </p:nvSpPr>
        <p:spPr>
          <a:xfrm>
            <a:off x="549525" y="2192888"/>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lo que buscamos es que las tareas trabajen “en paralelo”, entonces debemos buscar la manera de programar instrucciones </a:t>
            </a:r>
            <a:r>
              <a:rPr b="1" lang="es" sz="1350">
                <a:latin typeface="DM Sans"/>
                <a:ea typeface="DM Sans"/>
                <a:cs typeface="DM Sans"/>
                <a:sym typeface="DM Sans"/>
              </a:rPr>
              <a:t>asíncronas</a:t>
            </a:r>
            <a:r>
              <a:rPr lang="es" sz="1350">
                <a:latin typeface="DM Sans"/>
                <a:ea typeface="DM Sans"/>
                <a:cs typeface="DM Sans"/>
                <a:sym typeface="DM Sans"/>
              </a:rPr>
              <a:t>, lo cual significa que cada una seguirá el hilo de resolución que considere su ritmo.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Hay que ser cautelosos al utilizarlas, ya que: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 controlamos cuándo terminará, sólo cuándo comienza.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una tarea depende del resultado de otra, habrá problemas, pues esperará su ejecución en paralelo</a:t>
            </a:r>
            <a:endParaRPr b="1" sz="1350">
              <a:latin typeface="DM Sans"/>
              <a:ea typeface="DM Sans"/>
              <a:cs typeface="DM Sans"/>
              <a:sym typeface="DM Sans"/>
            </a:endParaRPr>
          </a:p>
        </p:txBody>
      </p:sp>
      <p:pic>
        <p:nvPicPr>
          <p:cNvPr id="621" name="Google Shape;621;p168"/>
          <p:cNvPicPr preferRelativeResize="0"/>
          <p:nvPr/>
        </p:nvPicPr>
        <p:blipFill rotWithShape="1">
          <a:blip r:embed="rId3">
            <a:alphaModFix/>
          </a:blip>
          <a:srcRect b="0" l="52891" r="1998" t="0"/>
          <a:stretch/>
        </p:blipFill>
        <p:spPr>
          <a:xfrm>
            <a:off x="5659223" y="1352375"/>
            <a:ext cx="3034750" cy="310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69"/>
          <p:cNvSpPr txBox="1"/>
          <p:nvPr/>
        </p:nvSpPr>
        <p:spPr>
          <a:xfrm>
            <a:off x="533400" y="2042075"/>
            <a:ext cx="4038600" cy="19497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 el ejemplo no se bloquea la ejecución normal del programa y se permite que este se siga ejecutando.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 ejecución de la operación de escritura “comienza” e inmediatamente cede el control a la siguiente instrucción, que escribe por pantalla el mensaje de finalización.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la operación de escritura termina, ejecuta el callback que informará por pantalla que la escritura se realizó con éxito.</a:t>
            </a:r>
            <a:endParaRPr sz="1350">
              <a:latin typeface="DM Sans"/>
              <a:ea typeface="DM Sans"/>
              <a:cs typeface="DM Sans"/>
              <a:sym typeface="DM Sans"/>
            </a:endParaRPr>
          </a:p>
        </p:txBody>
      </p:sp>
      <p:sp>
        <p:nvSpPr>
          <p:cNvPr id="627" name="Google Shape;627;p169"/>
          <p:cNvSpPr txBox="1"/>
          <p:nvPr/>
        </p:nvSpPr>
        <p:spPr>
          <a:xfrm>
            <a:off x="662800" y="554475"/>
            <a:ext cx="6499200" cy="1245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de ejecución asincrónica</a:t>
            </a:r>
            <a:endParaRPr b="1" sz="4000">
              <a:solidFill>
                <a:schemeClr val="dk1"/>
              </a:solidFill>
              <a:latin typeface="DM Sans"/>
              <a:ea typeface="DM Sans"/>
              <a:cs typeface="DM Sans"/>
              <a:sym typeface="DM Sans"/>
            </a:endParaRPr>
          </a:p>
        </p:txBody>
      </p:sp>
      <p:sp>
        <p:nvSpPr>
          <p:cNvPr id="628" name="Google Shape;628;p169"/>
          <p:cNvSpPr txBox="1"/>
          <p:nvPr/>
        </p:nvSpPr>
        <p:spPr>
          <a:xfrm>
            <a:off x="4621025" y="2042075"/>
            <a:ext cx="4264200" cy="2401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800">
                <a:solidFill>
                  <a:srgbClr val="569CD6"/>
                </a:solidFill>
                <a:highlight>
                  <a:srgbClr val="1E1E1E"/>
                </a:highlight>
                <a:latin typeface="Courier New"/>
                <a:ea typeface="Courier New"/>
                <a:cs typeface="Courier New"/>
                <a:sym typeface="Courier New"/>
              </a:rPr>
              <a:t>const</a:t>
            </a:r>
            <a:r>
              <a:rPr lang="es" sz="800">
                <a:solidFill>
                  <a:srgbClr val="D4D4D4"/>
                </a:solidFill>
                <a:highlight>
                  <a:srgbClr val="1E1E1E"/>
                </a:highlight>
                <a:latin typeface="Courier New"/>
                <a:ea typeface="Courier New"/>
                <a:cs typeface="Courier New"/>
                <a:sym typeface="Courier New"/>
              </a:rPr>
              <a:t> </a:t>
            </a:r>
            <a:r>
              <a:rPr lang="es" sz="800">
                <a:solidFill>
                  <a:srgbClr val="4FC1FF"/>
                </a:solidFill>
                <a:highlight>
                  <a:srgbClr val="1E1E1E"/>
                </a:highlight>
                <a:latin typeface="Courier New"/>
                <a:ea typeface="Courier New"/>
                <a:cs typeface="Courier New"/>
                <a:sym typeface="Courier New"/>
              </a:rPr>
              <a:t>escribirArchivo</a:t>
            </a:r>
            <a:r>
              <a:rPr lang="es" sz="800">
                <a:solidFill>
                  <a:srgbClr val="D4D4D4"/>
                </a:solidFill>
                <a:highlight>
                  <a:srgbClr val="1E1E1E"/>
                </a:highlight>
                <a:latin typeface="Courier New"/>
                <a:ea typeface="Courier New"/>
                <a:cs typeface="Courier New"/>
                <a:sym typeface="Courier New"/>
              </a:rPr>
              <a:t> = </a:t>
            </a:r>
            <a:r>
              <a:rPr lang="es" sz="800">
                <a:solidFill>
                  <a:srgbClr val="DCDCAA"/>
                </a:solidFill>
                <a:highlight>
                  <a:srgbClr val="1E1E1E"/>
                </a:highlight>
                <a:latin typeface="Courier New"/>
                <a:ea typeface="Courier New"/>
                <a:cs typeface="Courier New"/>
                <a:sym typeface="Courier New"/>
              </a:rPr>
              <a:t>require</a:t>
            </a:r>
            <a:r>
              <a:rPr lang="es" sz="800">
                <a:solidFill>
                  <a:srgbClr val="D4D4D4"/>
                </a:solidFill>
                <a:highlight>
                  <a:srgbClr val="1E1E1E"/>
                </a:highlight>
                <a:latin typeface="Courier New"/>
                <a:ea typeface="Courier New"/>
                <a:cs typeface="Courier New"/>
                <a:sym typeface="Courier New"/>
              </a:rPr>
              <a:t>(</a:t>
            </a:r>
            <a:r>
              <a:rPr lang="es" sz="800">
                <a:solidFill>
                  <a:srgbClr val="CE9178"/>
                </a:solidFill>
                <a:highlight>
                  <a:srgbClr val="1E1E1E"/>
                </a:highlight>
                <a:latin typeface="Courier New"/>
                <a:ea typeface="Courier New"/>
                <a:cs typeface="Courier New"/>
                <a:sym typeface="Courier New"/>
              </a:rPr>
              <a:t>'./escrArch.js'</a:t>
            </a:r>
            <a:r>
              <a:rPr lang="es"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00">
                <a:solidFill>
                  <a:srgbClr val="9CDCFE"/>
                </a:solidFill>
                <a:highlight>
                  <a:srgbClr val="1E1E1E"/>
                </a:highlight>
                <a:latin typeface="Courier New"/>
                <a:ea typeface="Courier New"/>
                <a:cs typeface="Courier New"/>
                <a:sym typeface="Courier New"/>
              </a:rPr>
              <a:t>console</a:t>
            </a:r>
            <a:r>
              <a:rPr lang="es" sz="800">
                <a:solidFill>
                  <a:srgbClr val="D4D4D4"/>
                </a:solidFill>
                <a:highlight>
                  <a:srgbClr val="1E1E1E"/>
                </a:highlight>
                <a:latin typeface="Courier New"/>
                <a:ea typeface="Courier New"/>
                <a:cs typeface="Courier New"/>
                <a:sym typeface="Courier New"/>
              </a:rPr>
              <a:t>.</a:t>
            </a:r>
            <a:r>
              <a:rPr lang="es" sz="800">
                <a:solidFill>
                  <a:srgbClr val="DCDCAA"/>
                </a:solidFill>
                <a:highlight>
                  <a:srgbClr val="1E1E1E"/>
                </a:highlight>
                <a:latin typeface="Courier New"/>
                <a:ea typeface="Courier New"/>
                <a:cs typeface="Courier New"/>
                <a:sym typeface="Courier New"/>
              </a:rPr>
              <a:t>log</a:t>
            </a:r>
            <a:r>
              <a:rPr lang="es" sz="800">
                <a:solidFill>
                  <a:srgbClr val="D4D4D4"/>
                </a:solidFill>
                <a:highlight>
                  <a:srgbClr val="1E1E1E"/>
                </a:highlight>
                <a:latin typeface="Courier New"/>
                <a:ea typeface="Courier New"/>
                <a:cs typeface="Courier New"/>
                <a:sym typeface="Courier New"/>
              </a:rPr>
              <a:t>(</a:t>
            </a:r>
            <a:r>
              <a:rPr lang="es" sz="800">
                <a:solidFill>
                  <a:srgbClr val="CE9178"/>
                </a:solidFill>
                <a:highlight>
                  <a:srgbClr val="1E1E1E"/>
                </a:highlight>
                <a:latin typeface="Courier New"/>
                <a:ea typeface="Courier New"/>
                <a:cs typeface="Courier New"/>
                <a:sym typeface="Courier New"/>
              </a:rPr>
              <a:t>'inicio del programa'</a:t>
            </a:r>
            <a:r>
              <a:rPr lang="es"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el creador de esta funcion la definió</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como no bloqueante. recibe un callback que</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se ejecutará al finalizar la escritura.</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DCDCAA"/>
                </a:solidFill>
                <a:highlight>
                  <a:srgbClr val="1E1E1E"/>
                </a:highlight>
                <a:latin typeface="Courier New"/>
                <a:ea typeface="Courier New"/>
                <a:cs typeface="Courier New"/>
                <a:sym typeface="Courier New"/>
              </a:rPr>
              <a:t>escribirArchivo</a:t>
            </a:r>
            <a:r>
              <a:rPr lang="es" sz="800">
                <a:solidFill>
                  <a:srgbClr val="D4D4D4"/>
                </a:solidFill>
                <a:highlight>
                  <a:srgbClr val="1E1E1E"/>
                </a:highlight>
                <a:latin typeface="Courier New"/>
                <a:ea typeface="Courier New"/>
                <a:cs typeface="Courier New"/>
                <a:sym typeface="Courier New"/>
              </a:rPr>
              <a:t>(</a:t>
            </a:r>
            <a:r>
              <a:rPr lang="es" sz="800">
                <a:solidFill>
                  <a:srgbClr val="CE9178"/>
                </a:solidFill>
                <a:highlight>
                  <a:srgbClr val="1E1E1E"/>
                </a:highlight>
                <a:latin typeface="Courier New"/>
                <a:ea typeface="Courier New"/>
                <a:cs typeface="Courier New"/>
                <a:sym typeface="Courier New"/>
              </a:rPr>
              <a:t>'hola mundo'</a:t>
            </a:r>
            <a:r>
              <a:rPr lang="es" sz="800">
                <a:solidFill>
                  <a:srgbClr val="D4D4D4"/>
                </a:solidFill>
                <a:highlight>
                  <a:srgbClr val="1E1E1E"/>
                </a:highlight>
                <a:latin typeface="Courier New"/>
                <a:ea typeface="Courier New"/>
                <a:cs typeface="Courier New"/>
                <a:sym typeface="Courier New"/>
              </a:rPr>
              <a:t>, () </a:t>
            </a:r>
            <a:r>
              <a:rPr lang="es" sz="800">
                <a:solidFill>
                  <a:srgbClr val="569CD6"/>
                </a:solidFill>
                <a:highlight>
                  <a:srgbClr val="1E1E1E"/>
                </a:highlight>
                <a:latin typeface="Courier New"/>
                <a:ea typeface="Courier New"/>
                <a:cs typeface="Courier New"/>
                <a:sym typeface="Courier New"/>
              </a:rPr>
              <a:t>=&gt;</a:t>
            </a:r>
            <a:r>
              <a:rPr lang="es" sz="800">
                <a:solidFill>
                  <a:srgbClr val="D4D4D4"/>
                </a:solidFill>
                <a:highlight>
                  <a:srgbClr val="1E1E1E"/>
                </a:highlight>
                <a:latin typeface="Courier New"/>
                <a:ea typeface="Courier New"/>
                <a:cs typeface="Courier New"/>
                <a:sym typeface="Courier New"/>
              </a:rPr>
              <a:t> {</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D4D4D4"/>
                </a:solidFill>
                <a:highlight>
                  <a:srgbClr val="1E1E1E"/>
                </a:highlight>
                <a:latin typeface="Courier New"/>
                <a:ea typeface="Courier New"/>
                <a:cs typeface="Courier New"/>
                <a:sym typeface="Courier New"/>
              </a:rPr>
              <a:t>  </a:t>
            </a:r>
            <a:r>
              <a:rPr lang="es" sz="800">
                <a:solidFill>
                  <a:srgbClr val="9CDCFE"/>
                </a:solidFill>
                <a:highlight>
                  <a:srgbClr val="1E1E1E"/>
                </a:highlight>
                <a:latin typeface="Courier New"/>
                <a:ea typeface="Courier New"/>
                <a:cs typeface="Courier New"/>
                <a:sym typeface="Courier New"/>
              </a:rPr>
              <a:t>console</a:t>
            </a:r>
            <a:r>
              <a:rPr lang="es" sz="800">
                <a:solidFill>
                  <a:srgbClr val="D4D4D4"/>
                </a:solidFill>
                <a:highlight>
                  <a:srgbClr val="1E1E1E"/>
                </a:highlight>
                <a:latin typeface="Courier New"/>
                <a:ea typeface="Courier New"/>
                <a:cs typeface="Courier New"/>
                <a:sym typeface="Courier New"/>
              </a:rPr>
              <a:t>.</a:t>
            </a:r>
            <a:r>
              <a:rPr lang="es" sz="800">
                <a:solidFill>
                  <a:srgbClr val="DCDCAA"/>
                </a:solidFill>
                <a:highlight>
                  <a:srgbClr val="1E1E1E"/>
                </a:highlight>
                <a:latin typeface="Courier New"/>
                <a:ea typeface="Courier New"/>
                <a:cs typeface="Courier New"/>
                <a:sym typeface="Courier New"/>
              </a:rPr>
              <a:t>log</a:t>
            </a:r>
            <a:r>
              <a:rPr lang="es" sz="800">
                <a:solidFill>
                  <a:srgbClr val="D4D4D4"/>
                </a:solidFill>
                <a:highlight>
                  <a:srgbClr val="1E1E1E"/>
                </a:highlight>
                <a:latin typeface="Courier New"/>
                <a:ea typeface="Courier New"/>
                <a:cs typeface="Courier New"/>
                <a:sym typeface="Courier New"/>
              </a:rPr>
              <a:t>(</a:t>
            </a:r>
            <a:r>
              <a:rPr lang="es" sz="800">
                <a:solidFill>
                  <a:srgbClr val="CE9178"/>
                </a:solidFill>
                <a:highlight>
                  <a:srgbClr val="1E1E1E"/>
                </a:highlight>
                <a:latin typeface="Courier New"/>
                <a:ea typeface="Courier New"/>
                <a:cs typeface="Courier New"/>
                <a:sym typeface="Courier New"/>
              </a:rPr>
              <a:t>'terminé de escribir el archivo'</a:t>
            </a:r>
            <a:r>
              <a:rPr lang="es"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9CDCFE"/>
                </a:solidFill>
                <a:highlight>
                  <a:srgbClr val="1E1E1E"/>
                </a:highlight>
                <a:latin typeface="Courier New"/>
                <a:ea typeface="Courier New"/>
                <a:cs typeface="Courier New"/>
                <a:sym typeface="Courier New"/>
              </a:rPr>
              <a:t>console</a:t>
            </a:r>
            <a:r>
              <a:rPr lang="es" sz="800">
                <a:solidFill>
                  <a:srgbClr val="D4D4D4"/>
                </a:solidFill>
                <a:highlight>
                  <a:srgbClr val="1E1E1E"/>
                </a:highlight>
                <a:latin typeface="Courier New"/>
                <a:ea typeface="Courier New"/>
                <a:cs typeface="Courier New"/>
                <a:sym typeface="Courier New"/>
              </a:rPr>
              <a:t>.</a:t>
            </a:r>
            <a:r>
              <a:rPr lang="es" sz="800">
                <a:solidFill>
                  <a:srgbClr val="DCDCAA"/>
                </a:solidFill>
                <a:highlight>
                  <a:srgbClr val="1E1E1E"/>
                </a:highlight>
                <a:latin typeface="Courier New"/>
                <a:ea typeface="Courier New"/>
                <a:cs typeface="Courier New"/>
                <a:sym typeface="Courier New"/>
              </a:rPr>
              <a:t>log</a:t>
            </a:r>
            <a:r>
              <a:rPr lang="es" sz="800">
                <a:solidFill>
                  <a:srgbClr val="D4D4D4"/>
                </a:solidFill>
                <a:highlight>
                  <a:srgbClr val="1E1E1E"/>
                </a:highlight>
                <a:latin typeface="Courier New"/>
                <a:ea typeface="Courier New"/>
                <a:cs typeface="Courier New"/>
                <a:sym typeface="Courier New"/>
              </a:rPr>
              <a:t>(</a:t>
            </a:r>
            <a:r>
              <a:rPr lang="es" sz="800">
                <a:solidFill>
                  <a:srgbClr val="CE9178"/>
                </a:solidFill>
                <a:highlight>
                  <a:srgbClr val="1E1E1E"/>
                </a:highlight>
                <a:latin typeface="Courier New"/>
                <a:ea typeface="Courier New"/>
                <a:cs typeface="Courier New"/>
                <a:sym typeface="Courier New"/>
              </a:rPr>
              <a:t>'fin del programa'</a:t>
            </a:r>
            <a:r>
              <a:rPr lang="es"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8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se mostrará por pantalla:</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&gt; inicio del programa</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&gt; fin del programa</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800">
                <a:solidFill>
                  <a:srgbClr val="6A9955"/>
                </a:solidFill>
                <a:highlight>
                  <a:srgbClr val="1E1E1E"/>
                </a:highlight>
                <a:latin typeface="Courier New"/>
                <a:ea typeface="Courier New"/>
                <a:cs typeface="Courier New"/>
                <a:sym typeface="Courier New"/>
              </a:rPr>
              <a:t>// &gt; terminé de escribir el archivo</a:t>
            </a:r>
            <a:endParaRPr sz="800">
              <a:solidFill>
                <a:srgbClr val="6A9955"/>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34" name="Google Shape;634;p170"/>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asíncronas son </a:t>
            </a:r>
            <a:r>
              <a:rPr lang="es" sz="2500">
                <a:solidFill>
                  <a:schemeClr val="accent6"/>
                </a:solidFill>
                <a:latin typeface="DM Sans"/>
                <a:ea typeface="DM Sans"/>
                <a:cs typeface="DM Sans"/>
                <a:sym typeface="DM Sans"/>
              </a:rPr>
              <a:t>no bloqueantes</a:t>
            </a:r>
            <a:r>
              <a:rPr lang="es" sz="2500">
                <a:solidFill>
                  <a:schemeClr val="lt1"/>
                </a:solidFill>
                <a:latin typeface="DM Sans"/>
                <a:ea typeface="DM Sans"/>
                <a:cs typeface="DM Sans"/>
                <a:sym typeface="DM Sans"/>
              </a:rPr>
              <a:t>, esto significa que las tareas pueden irse ejecutando en paralelo y no esperar por las demás tareas. Así, la tarea número 3 podría terminar incluso antes que la tarea número 1</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71"/>
          <p:cNvSpPr txBox="1"/>
          <p:nvPr/>
        </p:nvSpPr>
        <p:spPr>
          <a:xfrm>
            <a:off x="1419813"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Enviando una función a otra función…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CALLBACKS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Callbacks</a:t>
            </a:r>
            <a:endParaRPr b="1" i="0" sz="4000" u="none" cap="none" strike="noStrike">
              <a:solidFill>
                <a:schemeClr val="dk1"/>
              </a:solidFill>
              <a:latin typeface="DM Sans"/>
              <a:ea typeface="DM Sans"/>
              <a:cs typeface="DM Sans"/>
              <a:sym typeface="DM Sans"/>
            </a:endParaRPr>
          </a:p>
        </p:txBody>
      </p:sp>
      <p:sp>
        <p:nvSpPr>
          <p:cNvPr id="645" name="Google Shape;645;p172"/>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callback es una función como cualquier otra, la diferencia está en que ésta se pasa como parámetro (argumento) para poder ser utilizado por otra función.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Permite que entonces las funciones ejecuten operaciones adicionales dentro de sí mismas</a:t>
            </a:r>
            <a:endParaRPr sz="1350">
              <a:latin typeface="DM Sans"/>
              <a:ea typeface="DM Sans"/>
              <a:cs typeface="DM Sans"/>
              <a:sym typeface="DM Sans"/>
            </a:endParaRPr>
          </a:p>
        </p:txBody>
      </p:sp>
      <p:sp>
        <p:nvSpPr>
          <p:cNvPr id="646" name="Google Shape;646;p172"/>
          <p:cNvSpPr txBox="1"/>
          <p:nvPr/>
        </p:nvSpPr>
        <p:spPr>
          <a:xfrm>
            <a:off x="4517325" y="185695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pasamos un callback, lo hacemos porque no siempre sabemos qué queremos que se ejecute en cada caso de nuestra función.</a:t>
            </a:r>
            <a:endParaRPr b="0" i="0" sz="1350" u="none" cap="none" strike="noStrike">
              <a:solidFill>
                <a:srgbClr val="000000"/>
              </a:solidFill>
              <a:latin typeface="DM Sans"/>
              <a:ea typeface="DM Sans"/>
              <a:cs typeface="DM Sans"/>
              <a:sym typeface="DM Sans"/>
            </a:endParaRPr>
          </a:p>
        </p:txBody>
      </p:sp>
      <p:sp>
        <p:nvSpPr>
          <p:cNvPr id="647" name="Google Shape;647;p172"/>
          <p:cNvSpPr txBox="1"/>
          <p:nvPr/>
        </p:nvSpPr>
        <p:spPr>
          <a:xfrm>
            <a:off x="4649225" y="287275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Algunos ejemplos donde has utilizado callbacks (aunque no lo creas) son: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método onClick en frontend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método forEach</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método map o filter</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map con callback</a:t>
            </a:r>
            <a:endParaRPr b="1" i="0" sz="3500" u="none" cap="none" strike="noStrike">
              <a:solidFill>
                <a:srgbClr val="EAFF6A"/>
              </a:solidFill>
              <a:latin typeface="DM Sans"/>
              <a:ea typeface="DM Sans"/>
              <a:cs typeface="DM Sans"/>
              <a:sym typeface="DM Sans"/>
            </a:endParaRPr>
          </a:p>
        </p:txBody>
      </p:sp>
      <p:sp>
        <p:nvSpPr>
          <p:cNvPr id="653" name="Google Shape;653;p173"/>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Utilizaremos la función map, haciendo énfasis en el callback, para entenderlo de manera convencional</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explicará el funcionamiento interno de la función map para analizar el momento de utilización del callback.</a:t>
            </a:r>
            <a:endParaRPr sz="2500">
              <a:solidFill>
                <a:srgbClr val="B7B7B7"/>
              </a:solidFill>
              <a:latin typeface="DM Sans"/>
              <a:ea typeface="DM Sans"/>
              <a:cs typeface="DM Sans"/>
              <a:sym typeface="DM Sans"/>
            </a:endParaRPr>
          </a:p>
        </p:txBody>
      </p:sp>
      <p:grpSp>
        <p:nvGrpSpPr>
          <p:cNvPr id="654" name="Google Shape;654;p173"/>
          <p:cNvGrpSpPr/>
          <p:nvPr/>
        </p:nvGrpSpPr>
        <p:grpSpPr>
          <a:xfrm>
            <a:off x="473351" y="619523"/>
            <a:ext cx="738900" cy="738900"/>
            <a:chOff x="473351" y="619523"/>
            <a:chExt cx="738900" cy="738900"/>
          </a:xfrm>
        </p:grpSpPr>
        <p:sp>
          <p:nvSpPr>
            <p:cNvPr id="655" name="Google Shape;655;p1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6" name="Google Shape;656;p1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74"/>
          <p:cNvSpPr txBox="1"/>
          <p:nvPr/>
        </p:nvSpPr>
        <p:spPr>
          <a:xfrm>
            <a:off x="270475" y="345975"/>
            <a:ext cx="85983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uso de un callback en la función map </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sp>
        <p:nvSpPr>
          <p:cNvPr id="662" name="Google Shape;662;p174"/>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63" name="Google Shape;663;p174"/>
          <p:cNvPicPr preferRelativeResize="0"/>
          <p:nvPr/>
        </p:nvPicPr>
        <p:blipFill>
          <a:blip r:embed="rId3">
            <a:alphaModFix/>
          </a:blip>
          <a:stretch>
            <a:fillRect/>
          </a:stretch>
        </p:blipFill>
        <p:spPr>
          <a:xfrm>
            <a:off x="991500" y="1568800"/>
            <a:ext cx="7108949" cy="2982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75"/>
          <p:cNvSpPr txBox="1"/>
          <p:nvPr/>
        </p:nvSpPr>
        <p:spPr>
          <a:xfrm>
            <a:off x="473350" y="1890550"/>
            <a:ext cx="7169400" cy="17238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hará descomposición de la función map para poder analizarla por dentro. El objetivo es localizar en qué punto la función “map” llamaría de manera interna el callback</a:t>
            </a:r>
            <a:endParaRPr sz="2500">
              <a:solidFill>
                <a:srgbClr val="B7B7B7"/>
              </a:solidFill>
              <a:latin typeface="DM Sans"/>
              <a:ea typeface="DM Sans"/>
              <a:cs typeface="DM Sans"/>
              <a:sym typeface="DM Sans"/>
            </a:endParaRPr>
          </a:p>
        </p:txBody>
      </p:sp>
      <p:sp>
        <p:nvSpPr>
          <p:cNvPr id="669" name="Google Shape;669;p175"/>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a:t>
            </a:r>
            <a:r>
              <a:rPr b="1" lang="es" sz="3500">
                <a:solidFill>
                  <a:srgbClr val="EAFF6A"/>
                </a:solidFill>
                <a:latin typeface="DM Sans"/>
                <a:ea typeface="DM Sans"/>
                <a:cs typeface="DM Sans"/>
                <a:sym typeface="DM Sans"/>
              </a:rPr>
              <a:t> descomposición de función map</a:t>
            </a:r>
            <a:endParaRPr b="1" i="0" sz="3500" u="none" cap="none" strike="noStrike">
              <a:solidFill>
                <a:srgbClr val="EAFF6A"/>
              </a:solidFill>
              <a:latin typeface="DM Sans"/>
              <a:ea typeface="DM Sans"/>
              <a:cs typeface="DM Sans"/>
              <a:sym typeface="DM Sans"/>
            </a:endParaRPr>
          </a:p>
        </p:txBody>
      </p:sp>
      <p:grpSp>
        <p:nvGrpSpPr>
          <p:cNvPr id="670" name="Google Shape;670;p175"/>
          <p:cNvGrpSpPr/>
          <p:nvPr/>
        </p:nvGrpSpPr>
        <p:grpSpPr>
          <a:xfrm>
            <a:off x="473351" y="619523"/>
            <a:ext cx="738900" cy="738900"/>
            <a:chOff x="473351" y="619523"/>
            <a:chExt cx="738900" cy="738900"/>
          </a:xfrm>
        </p:grpSpPr>
        <p:sp>
          <p:nvSpPr>
            <p:cNvPr id="671" name="Google Shape;671;p1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p17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76"/>
          <p:cNvSpPr txBox="1"/>
          <p:nvPr/>
        </p:nvSpPr>
        <p:spPr>
          <a:xfrm>
            <a:off x="270475" y="345975"/>
            <a:ext cx="8598300" cy="104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a:t>
            </a:r>
            <a:r>
              <a:rPr b="1" lang="es" sz="3100">
                <a:solidFill>
                  <a:schemeClr val="lt1"/>
                </a:solidFill>
                <a:latin typeface="DM Sans"/>
                <a:ea typeface="DM Sans"/>
                <a:cs typeface="DM Sans"/>
                <a:sym typeface="DM Sans"/>
              </a:rPr>
              <a:t>plo de recreación interna de función map para localizar su callback</a:t>
            </a:r>
            <a:endParaRPr b="1" sz="3100">
              <a:solidFill>
                <a:schemeClr val="lt1"/>
              </a:solidFill>
              <a:latin typeface="DM Sans"/>
              <a:ea typeface="DM Sans"/>
              <a:cs typeface="DM Sans"/>
              <a:sym typeface="DM Sans"/>
            </a:endParaRPr>
          </a:p>
        </p:txBody>
      </p:sp>
      <p:sp>
        <p:nvSpPr>
          <p:cNvPr id="678" name="Google Shape;678;p176"/>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79" name="Google Shape;679;p176"/>
          <p:cNvPicPr preferRelativeResize="0"/>
          <p:nvPr/>
        </p:nvPicPr>
        <p:blipFill>
          <a:blip r:embed="rId3">
            <a:alphaModFix/>
          </a:blip>
          <a:stretch>
            <a:fillRect/>
          </a:stretch>
        </p:blipFill>
        <p:spPr>
          <a:xfrm>
            <a:off x="1604212" y="1498875"/>
            <a:ext cx="6184426" cy="347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77"/>
          <p:cNvSpPr txBox="1"/>
          <p:nvPr/>
        </p:nvSpPr>
        <p:spPr>
          <a:xfrm>
            <a:off x="473350" y="173815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crearán cuatro funciones: sumar, restar, multiplicar y dividir.</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Además, se proporcionará otra función operación, que recibirá como callback cualquiera de estas tres funciones para ejecutarla.</a:t>
            </a:r>
            <a:endParaRPr sz="2500">
              <a:solidFill>
                <a:srgbClr val="B7B7B7"/>
              </a:solidFill>
              <a:latin typeface="DM Sans"/>
              <a:ea typeface="DM Sans"/>
              <a:cs typeface="DM Sans"/>
              <a:sym typeface="DM Sans"/>
            </a:endParaRPr>
          </a:p>
        </p:txBody>
      </p:sp>
      <p:sp>
        <p:nvSpPr>
          <p:cNvPr id="685" name="Google Shape;685;p177"/>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callback con operaciones</a:t>
            </a:r>
            <a:endParaRPr b="1" i="0" sz="3500" u="none" cap="none" strike="noStrike">
              <a:solidFill>
                <a:srgbClr val="EAFF6A"/>
              </a:solidFill>
              <a:latin typeface="DM Sans"/>
              <a:ea typeface="DM Sans"/>
              <a:cs typeface="DM Sans"/>
              <a:sym typeface="DM Sans"/>
            </a:endParaRPr>
          </a:p>
        </p:txBody>
      </p:sp>
      <p:grpSp>
        <p:nvGrpSpPr>
          <p:cNvPr id="686" name="Google Shape;686;p177"/>
          <p:cNvGrpSpPr/>
          <p:nvPr/>
        </p:nvGrpSpPr>
        <p:grpSpPr>
          <a:xfrm>
            <a:off x="473351" y="619523"/>
            <a:ext cx="738900" cy="738900"/>
            <a:chOff x="473351" y="619523"/>
            <a:chExt cx="738900" cy="738900"/>
          </a:xfrm>
        </p:grpSpPr>
        <p:sp>
          <p:nvSpPr>
            <p:cNvPr id="687" name="Google Shape;687;p1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8" name="Google Shape;688;p1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78"/>
          <p:cNvSpPr txBox="1"/>
          <p:nvPr/>
        </p:nvSpPr>
        <p:spPr>
          <a:xfrm>
            <a:off x="270475" y="345975"/>
            <a:ext cx="8598300" cy="147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callbacks utilizando diferentes operaciones</a:t>
            </a:r>
            <a:endParaRPr b="1" sz="31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100">
              <a:solidFill>
                <a:schemeClr val="lt1"/>
              </a:solidFill>
              <a:latin typeface="DM Sans"/>
              <a:ea typeface="DM Sans"/>
              <a:cs typeface="DM Sans"/>
              <a:sym typeface="DM Sans"/>
            </a:endParaRPr>
          </a:p>
        </p:txBody>
      </p:sp>
      <p:sp>
        <p:nvSpPr>
          <p:cNvPr id="694" name="Google Shape;694;p178"/>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95" name="Google Shape;695;p178"/>
          <p:cNvPicPr preferRelativeResize="0"/>
          <p:nvPr/>
        </p:nvPicPr>
        <p:blipFill>
          <a:blip r:embed="rId3">
            <a:alphaModFix/>
          </a:blip>
          <a:stretch>
            <a:fillRect/>
          </a:stretch>
        </p:blipFill>
        <p:spPr>
          <a:xfrm>
            <a:off x="971800" y="1525275"/>
            <a:ext cx="7200401" cy="29691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7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Callbacks: algunas convenciones</a:t>
            </a:r>
            <a:endParaRPr b="1" sz="4000">
              <a:solidFill>
                <a:schemeClr val="dk1"/>
              </a:solidFill>
              <a:latin typeface="DM Sans"/>
              <a:ea typeface="DM Sans"/>
              <a:cs typeface="DM Sans"/>
              <a:sym typeface="DM Sans"/>
            </a:endParaRPr>
          </a:p>
        </p:txBody>
      </p:sp>
      <p:sp>
        <p:nvSpPr>
          <p:cNvPr id="701" name="Google Shape;701;p179"/>
          <p:cNvSpPr txBox="1"/>
          <p:nvPr/>
        </p:nvSpPr>
        <p:spPr>
          <a:xfrm>
            <a:off x="473350" y="1908175"/>
            <a:ext cx="76014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callback siempre es el último parámetro.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callback suele ser una función que recibe dos parámetros.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 función llama al callback al terminar de ejecutar todas sus operaciones.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la operación fue exitosa, la función llamará al callback pasando null como primer parámetro y si generó algún resultado este se pasará como segundo parámetro.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la operación resultó en un error, la función llamará al callback pasando el error obtenido como primer parámetro.</a:t>
            </a:r>
            <a:endParaRPr sz="135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8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convenciones</a:t>
            </a:r>
            <a:endParaRPr b="1" sz="3500">
              <a:solidFill>
                <a:schemeClr val="lt1"/>
              </a:solidFill>
              <a:latin typeface="DM Sans"/>
              <a:ea typeface="DM Sans"/>
              <a:cs typeface="DM Sans"/>
              <a:sym typeface="DM Sans"/>
            </a:endParaRPr>
          </a:p>
        </p:txBody>
      </p:sp>
      <p:sp>
        <p:nvSpPr>
          <p:cNvPr id="708" name="Google Shape;708;p180"/>
          <p:cNvSpPr txBox="1"/>
          <p:nvPr/>
        </p:nvSpPr>
        <p:spPr>
          <a:xfrm>
            <a:off x="6219750" y="1779325"/>
            <a:ext cx="2166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Desde el lado del callback, estas funciones deberán saber cómo manejar los parámetros. Por este motivo, nos encontraremos muy a menudo con esta estructura.</a:t>
            </a:r>
            <a:endParaRPr sz="1350">
              <a:latin typeface="DM Sans"/>
              <a:ea typeface="DM Sans"/>
              <a:cs typeface="DM Sans"/>
              <a:sym typeface="DM Sans"/>
            </a:endParaRPr>
          </a:p>
        </p:txBody>
      </p:sp>
      <p:pic>
        <p:nvPicPr>
          <p:cNvPr id="709" name="Google Shape;709;p180"/>
          <p:cNvPicPr preferRelativeResize="0"/>
          <p:nvPr/>
        </p:nvPicPr>
        <p:blipFill>
          <a:blip r:embed="rId3">
            <a:alphaModFix/>
          </a:blip>
          <a:stretch>
            <a:fillRect/>
          </a:stretch>
        </p:blipFill>
        <p:spPr>
          <a:xfrm>
            <a:off x="1031950" y="1785125"/>
            <a:ext cx="5047651" cy="183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8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Callbacks anidados</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82"/>
          <p:cNvSpPr/>
          <p:nvPr/>
        </p:nvSpPr>
        <p:spPr>
          <a:xfrm>
            <a:off x="647400" y="836750"/>
            <a:ext cx="7849200" cy="3669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82"/>
          <p:cNvSpPr txBox="1"/>
          <p:nvPr/>
        </p:nvSpPr>
        <p:spPr>
          <a:xfrm>
            <a:off x="1461300" y="9182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Callbacks anidados</a:t>
            </a:r>
            <a:endParaRPr b="1" i="0" sz="3500" u="none" cap="none" strike="noStrike">
              <a:solidFill>
                <a:schemeClr val="lt1"/>
              </a:solidFill>
              <a:latin typeface="DM Sans"/>
              <a:ea typeface="DM Sans"/>
              <a:cs typeface="DM Sans"/>
              <a:sym typeface="DM Sans"/>
            </a:endParaRPr>
          </a:p>
        </p:txBody>
      </p:sp>
      <p:sp>
        <p:nvSpPr>
          <p:cNvPr id="721" name="Google Shape;721;p182"/>
          <p:cNvSpPr txBox="1"/>
          <p:nvPr/>
        </p:nvSpPr>
        <p:spPr>
          <a:xfrm>
            <a:off x="750375" y="980125"/>
            <a:ext cx="25392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algún momento el mundo laboral te exige hacer más que sólo una suma o una resta. Nos encontraremos con procesos que requieren operaciones de más pasos.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nosotros trabajamos con callbacks, podemos encadenar un conjunto de operaciones secuenciales.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a:t>
            </a:r>
            <a:r>
              <a:rPr b="1" lang="es" sz="1350">
                <a:latin typeface="DM Sans"/>
                <a:ea typeface="DM Sans"/>
                <a:cs typeface="DM Sans"/>
                <a:sym typeface="DM Sans"/>
              </a:rPr>
              <a:t>un callback puede llamar a otro callback, y este puede llamar a otro callback, y este a otro…</a:t>
            </a:r>
            <a:endParaRPr b="1" sz="1350">
              <a:latin typeface="DM Sans"/>
              <a:ea typeface="DM Sans"/>
              <a:cs typeface="DM Sans"/>
              <a:sym typeface="DM Sans"/>
            </a:endParaRPr>
          </a:p>
        </p:txBody>
      </p:sp>
      <p:pic>
        <p:nvPicPr>
          <p:cNvPr id="722" name="Google Shape;722;p182"/>
          <p:cNvPicPr preferRelativeResize="0"/>
          <p:nvPr/>
        </p:nvPicPr>
        <p:blipFill>
          <a:blip r:embed="rId3">
            <a:alphaModFix/>
          </a:blip>
          <a:stretch>
            <a:fillRect/>
          </a:stretch>
        </p:blipFill>
        <p:spPr>
          <a:xfrm>
            <a:off x="3415750" y="1132525"/>
            <a:ext cx="4952475" cy="259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83"/>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Callback anidado</a:t>
            </a:r>
            <a:endParaRPr b="1" sz="3100">
              <a:solidFill>
                <a:schemeClr val="lt1"/>
              </a:solidFill>
              <a:latin typeface="DM Sans"/>
              <a:ea typeface="DM Sans"/>
              <a:cs typeface="DM Sans"/>
              <a:sym typeface="DM Sans"/>
            </a:endParaRPr>
          </a:p>
        </p:txBody>
      </p:sp>
      <p:sp>
        <p:nvSpPr>
          <p:cNvPr id="728" name="Google Shape;728;p183"/>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729" name="Google Shape;729;p183"/>
          <p:cNvPicPr preferRelativeResize="0"/>
          <p:nvPr/>
        </p:nvPicPr>
        <p:blipFill>
          <a:blip r:embed="rId3">
            <a:alphaModFix/>
          </a:blip>
          <a:stretch>
            <a:fillRect/>
          </a:stretch>
        </p:blipFill>
        <p:spPr>
          <a:xfrm>
            <a:off x="1335225" y="1059395"/>
            <a:ext cx="6468802" cy="33637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735" name="Google Shape;735;p184"/>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Mientras más callbacks vamos anidando (según el tamaño del proceso)  vamos formando una pirámide horizontal. en nuestro código, a esto se le conoce como </a:t>
            </a:r>
            <a:r>
              <a:rPr b="1" i="1" lang="es" sz="2500">
                <a:solidFill>
                  <a:schemeClr val="accent6"/>
                </a:solidFill>
                <a:latin typeface="DM Sans"/>
                <a:ea typeface="DM Sans"/>
                <a:cs typeface="DM Sans"/>
                <a:sym typeface="DM Sans"/>
              </a:rPr>
              <a:t>CALLBACK HELL</a:t>
            </a:r>
            <a:r>
              <a:rPr lang="es" sz="2500">
                <a:solidFill>
                  <a:schemeClr val="accent6"/>
                </a:solidFill>
                <a:latin typeface="DM Sans"/>
                <a:ea typeface="DM Sans"/>
                <a:cs typeface="DM Sans"/>
                <a:sym typeface="DM Sans"/>
              </a:rPr>
              <a:t> </a:t>
            </a:r>
            <a:r>
              <a:rPr lang="es" sz="2500">
                <a:solidFill>
                  <a:schemeClr val="lt1"/>
                </a:solidFill>
                <a:latin typeface="DM Sans"/>
                <a:ea typeface="DM Sans"/>
                <a:cs typeface="DM Sans"/>
                <a:sym typeface="DM Sans"/>
              </a:rPr>
              <a:t>(también conocida como Pyramid of Doom por su forma).</a:t>
            </a:r>
            <a:endParaRPr sz="2500" u="none" cap="none" strike="noStrike">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158"/>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501" name="Google Shape;501;p158"/>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502" name="Google Shape;502;p158"/>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503" name="Google Shape;503;p15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04" name="Google Shape;504;p158"/>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2</a:t>
            </a:r>
            <a:endParaRPr i="0" sz="1600" u="none" cap="none" strike="noStrike">
              <a:solidFill>
                <a:schemeClr val="lt1"/>
              </a:solidFill>
              <a:latin typeface="DM Sans"/>
              <a:ea typeface="DM Sans"/>
              <a:cs typeface="DM Sans"/>
              <a:sym typeface="DM Sans"/>
            </a:endParaRPr>
          </a:p>
        </p:txBody>
      </p:sp>
      <p:cxnSp>
        <p:nvCxnSpPr>
          <p:cNvPr id="505" name="Google Shape;505;p158"/>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506" name="Google Shape;506;p158"/>
          <p:cNvSpPr txBox="1"/>
          <p:nvPr/>
        </p:nvSpPr>
        <p:spPr>
          <a:xfrm>
            <a:off x="1439388" y="1793050"/>
            <a:ext cx="1928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500">
                <a:solidFill>
                  <a:srgbClr val="999999"/>
                </a:solidFill>
                <a:latin typeface="DM Sans"/>
                <a:ea typeface="DM Sans"/>
                <a:cs typeface="DM Sans"/>
                <a:sym typeface="DM Sans"/>
              </a:rPr>
              <a:t>Funcionalidades de los lenguajes ECMAScript</a:t>
            </a:r>
            <a:endParaRPr b="1" i="0" sz="1500" u="none" cap="none" strike="noStrike">
              <a:solidFill>
                <a:srgbClr val="999999"/>
              </a:solidFill>
              <a:latin typeface="DM Sans"/>
              <a:ea typeface="DM Sans"/>
              <a:cs typeface="DM Sans"/>
              <a:sym typeface="DM Sans"/>
            </a:endParaRPr>
          </a:p>
        </p:txBody>
      </p:sp>
      <p:sp>
        <p:nvSpPr>
          <p:cNvPr id="507" name="Google Shape;507;p158"/>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03</a:t>
            </a:r>
            <a:endParaRPr b="1" i="0" sz="1600" u="none" cap="none" strike="noStrike">
              <a:solidFill>
                <a:srgbClr val="FFFFFF"/>
              </a:solidFill>
              <a:latin typeface="DM Sans"/>
              <a:ea typeface="DM Sans"/>
              <a:cs typeface="DM Sans"/>
              <a:sym typeface="DM Sans"/>
            </a:endParaRPr>
          </a:p>
        </p:txBody>
      </p:sp>
      <p:cxnSp>
        <p:nvCxnSpPr>
          <p:cNvPr id="508" name="Google Shape;508;p158"/>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509" name="Google Shape;509;p158"/>
          <p:cNvSpPr txBox="1"/>
          <p:nvPr/>
        </p:nvSpPr>
        <p:spPr>
          <a:xfrm>
            <a:off x="3697763" y="18692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Programación sincrónica y asincrónica</a:t>
            </a:r>
            <a:endParaRPr b="1" sz="1500">
              <a:solidFill>
                <a:srgbClr val="EAFF6A"/>
              </a:solidFill>
              <a:latin typeface="DM Sans"/>
              <a:ea typeface="DM Sans"/>
              <a:cs typeface="DM Sans"/>
              <a:sym typeface="DM Sans"/>
            </a:endParaRPr>
          </a:p>
        </p:txBody>
      </p:sp>
      <p:cxnSp>
        <p:nvCxnSpPr>
          <p:cNvPr id="510" name="Google Shape;510;p158"/>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511" name="Google Shape;511;p158"/>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512" name="Google Shape;512;p158"/>
          <p:cNvSpPr txBox="1"/>
          <p:nvPr/>
        </p:nvSpPr>
        <p:spPr>
          <a:xfrm>
            <a:off x="3796188" y="2793950"/>
            <a:ext cx="17325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Funciones en Javascript</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Callbacks</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Promesas</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rPr>
              <a:t>Sincronismo vs. Asincronismo</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sp>
        <p:nvSpPr>
          <p:cNvPr id="513" name="Google Shape;513;p158"/>
          <p:cNvSpPr txBox="1"/>
          <p:nvPr/>
        </p:nvSpPr>
        <p:spPr>
          <a:xfrm>
            <a:off x="1522250" y="2719250"/>
            <a:ext cx="1778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u="sng">
                <a:solidFill>
                  <a:srgbClr val="999999"/>
                </a:solidFill>
                <a:latin typeface="DM Sans"/>
                <a:ea typeface="DM Sans"/>
                <a:cs typeface="DM Sans"/>
                <a:sym typeface="DM Sans"/>
                <a:hlinkClick action="ppaction://hlinksldjump" r:id="rId8">
                  <a:extLst>
                    <a:ext uri="{A12FA001-AC4F-418D-AE19-62706E023703}">
                      <ahyp:hlinkClr val="tx"/>
                    </a:ext>
                  </a:extLst>
                </a:hlinkClick>
              </a:rPr>
              <a:t>Nuevas funciones de ECMAScript</a:t>
            </a:r>
            <a:endParaRPr sz="1200">
              <a:solidFill>
                <a:srgbClr val="999999"/>
              </a:solidFill>
              <a:latin typeface="DM Sans"/>
              <a:ea typeface="DM Sans"/>
              <a:cs typeface="DM Sans"/>
              <a:sym typeface="DM Sans"/>
            </a:endParaRPr>
          </a:p>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Funciones más utilizadas en backend</a:t>
            </a:r>
            <a:endParaRPr sz="1200">
              <a:solidFill>
                <a:srgbClr val="999999"/>
              </a:solidFill>
              <a:latin typeface="DM Sans"/>
              <a:ea typeface="DM Sans"/>
              <a:cs typeface="DM Sans"/>
              <a:sym typeface="DM Sans"/>
            </a:endParaRPr>
          </a:p>
        </p:txBody>
      </p:sp>
      <p:pic>
        <p:nvPicPr>
          <p:cNvPr id="514" name="Google Shape;514;p158"/>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515" name="Google Shape;515;p158"/>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04</a:t>
            </a:r>
            <a:endParaRPr i="0" sz="1600" u="none" cap="none" strike="noStrike">
              <a:solidFill>
                <a:schemeClr val="lt1"/>
              </a:solidFill>
              <a:latin typeface="DM Sans"/>
              <a:ea typeface="DM Sans"/>
              <a:cs typeface="DM Sans"/>
              <a:sym typeface="DM Sans"/>
            </a:endParaRPr>
          </a:p>
        </p:txBody>
      </p:sp>
      <p:cxnSp>
        <p:nvCxnSpPr>
          <p:cNvPr id="516" name="Google Shape;516;p158"/>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517" name="Google Shape;517;p158"/>
          <p:cNvSpPr txBox="1"/>
          <p:nvPr/>
        </p:nvSpPr>
        <p:spPr>
          <a:xfrm>
            <a:off x="5925513" y="1793050"/>
            <a:ext cx="1928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500">
                <a:solidFill>
                  <a:srgbClr val="999999"/>
                </a:solidFill>
                <a:latin typeface="DM Sans"/>
                <a:ea typeface="DM Sans"/>
                <a:cs typeface="DM Sans"/>
                <a:sym typeface="DM Sans"/>
              </a:rPr>
              <a:t>Manejo de archivos en Javascript</a:t>
            </a:r>
            <a:endParaRPr b="1" i="0" sz="1500" u="none" cap="none" strike="noStrike">
              <a:solidFill>
                <a:srgbClr val="999999"/>
              </a:solidFill>
              <a:latin typeface="DM Sans"/>
              <a:ea typeface="DM Sans"/>
              <a:cs typeface="DM Sans"/>
              <a:sym typeface="DM Sans"/>
            </a:endParaRPr>
          </a:p>
        </p:txBody>
      </p:sp>
      <p:cxnSp>
        <p:nvCxnSpPr>
          <p:cNvPr id="518" name="Google Shape;518;p158"/>
          <p:cNvCxnSpPr/>
          <p:nvPr/>
        </p:nvCxnSpPr>
        <p:spPr>
          <a:xfrm>
            <a:off x="60160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519" name="Google Shape;519;p158"/>
          <p:cNvSpPr txBox="1"/>
          <p:nvPr/>
        </p:nvSpPr>
        <p:spPr>
          <a:xfrm>
            <a:off x="6023600" y="2733800"/>
            <a:ext cx="19587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ction="ppaction://hlinksldjump" r:id="rId9">
                  <a:extLst>
                    <a:ext uri="{A12FA001-AC4F-418D-AE19-62706E023703}">
                      <ahyp:hlinkClr val="tx"/>
                    </a:ext>
                  </a:extLst>
                </a:hlinkClick>
              </a:rPr>
              <a:t>Archivos síncronos</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ction="ppaction://hlinksldjump" r:id="rId10">
                  <a:extLst>
                    <a:ext uri="{A12FA001-AC4F-418D-AE19-62706E023703}">
                      <ahyp:hlinkClr val="tx"/>
                    </a:ext>
                  </a:extLst>
                </a:hlinkClick>
              </a:rPr>
              <a:t>Manejo de archivos</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extLst>
                    <a:ext uri="{A12FA001-AC4F-418D-AE19-62706E023703}">
                      <ahyp:hlinkClr val="tx"/>
                    </a:ext>
                  </a:extLst>
                </a:hlinkClick>
              </a:rPr>
              <a:t>File system</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extLst>
                    <a:ext uri="{A12FA001-AC4F-418D-AE19-62706E023703}">
                      <ahyp:hlinkClr val="tx"/>
                    </a:ext>
                  </a:extLst>
                </a:hlinkClick>
              </a:rPr>
              <a:t>Promesas</a:t>
            </a:r>
            <a:endParaRPr sz="1200">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8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reconocerlos</a:t>
            </a:r>
            <a:endParaRPr b="1" sz="4000">
              <a:solidFill>
                <a:schemeClr val="dk1"/>
              </a:solidFill>
              <a:latin typeface="DM Sans"/>
              <a:ea typeface="DM Sans"/>
              <a:cs typeface="DM Sans"/>
              <a:sym typeface="DM Sans"/>
            </a:endParaRPr>
          </a:p>
        </p:txBody>
      </p:sp>
      <p:sp>
        <p:nvSpPr>
          <p:cNvPr id="741" name="Google Shape;741;p185"/>
          <p:cNvSpPr txBox="1"/>
          <p:nvPr/>
        </p:nvSpPr>
        <p:spPr>
          <a:xfrm>
            <a:off x="457725" y="2571750"/>
            <a:ext cx="4357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 estás trabajando con callbacks y tu código comienza a tomar esta forma… ¡Mucho cuidado, hay que cambiar de estrategia! </a:t>
            </a:r>
            <a:endParaRPr sz="1350">
              <a:latin typeface="DM Sans"/>
              <a:ea typeface="DM Sans"/>
              <a:cs typeface="DM Sans"/>
              <a:sym typeface="DM Sans"/>
            </a:endParaRPr>
          </a:p>
        </p:txBody>
      </p:sp>
      <p:pic>
        <p:nvPicPr>
          <p:cNvPr id="742" name="Google Shape;742;p185"/>
          <p:cNvPicPr preferRelativeResize="0"/>
          <p:nvPr/>
        </p:nvPicPr>
        <p:blipFill rotWithShape="1">
          <a:blip r:embed="rId3">
            <a:alphaModFix/>
          </a:blip>
          <a:srcRect b="0" l="11775" r="21994" t="0"/>
          <a:stretch/>
        </p:blipFill>
        <p:spPr>
          <a:xfrm>
            <a:off x="5675675" y="1172461"/>
            <a:ext cx="3111375" cy="2798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186"/>
          <p:cNvGrpSpPr/>
          <p:nvPr/>
        </p:nvGrpSpPr>
        <p:grpSpPr>
          <a:xfrm>
            <a:off x="473371" y="619433"/>
            <a:ext cx="738905" cy="738905"/>
            <a:chOff x="575612" y="1950748"/>
            <a:chExt cx="431100" cy="431100"/>
          </a:xfrm>
        </p:grpSpPr>
        <p:sp>
          <p:nvSpPr>
            <p:cNvPr id="748" name="Google Shape;748;p18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9" name="Google Shape;749;p186"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750" name="Google Shape;750;p18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751" name="Google Shape;751;p186"/>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Si los callbacks pueden presentar este callback Hell, ¿entonces no debería utilizarlos?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500">
                <a:solidFill>
                  <a:schemeClr val="lt1"/>
                </a:solidFill>
                <a:latin typeface="DM Sans"/>
                <a:ea typeface="DM Sans"/>
                <a:cs typeface="DM Sans"/>
                <a:sym typeface="DM Sans"/>
              </a:rPr>
              <a:t>¿Cuándo utilizamos los callbacks?</a:t>
            </a:r>
            <a:endParaRPr b="1" sz="2500">
              <a:solidFill>
                <a:schemeClr val="lt1"/>
              </a:solidFill>
              <a:latin typeface="DM Sans"/>
              <a:ea typeface="DM Sans"/>
              <a:cs typeface="DM Sans"/>
              <a:sym typeface="DM Sans"/>
            </a:endParaRPr>
          </a:p>
        </p:txBody>
      </p:sp>
      <p:sp>
        <p:nvSpPr>
          <p:cNvPr id="752" name="Google Shape;752;p186"/>
          <p:cNvSpPr txBox="1"/>
          <p:nvPr/>
        </p:nvSpPr>
        <p:spPr>
          <a:xfrm>
            <a:off x="1101325" y="423575"/>
            <a:ext cx="69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87"/>
          <p:cNvSpPr txBox="1"/>
          <p:nvPr/>
        </p:nvSpPr>
        <p:spPr>
          <a:xfrm>
            <a:off x="762300" y="1517400"/>
            <a:ext cx="38097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Ahora sí, vamos a conocer una estrategia distinta para solucionar el problema del callback Hell.</a:t>
            </a:r>
            <a:endParaRPr b="1" sz="2500">
              <a:solidFill>
                <a:schemeClr val="lt1"/>
              </a:solidFill>
              <a:latin typeface="DM Sans"/>
              <a:ea typeface="DM Sans"/>
              <a:cs typeface="DM Sans"/>
              <a:sym typeface="DM Sans"/>
            </a:endParaRPr>
          </a:p>
        </p:txBody>
      </p:sp>
      <p:pic>
        <p:nvPicPr>
          <p:cNvPr id="758" name="Google Shape;758;p187"/>
          <p:cNvPicPr preferRelativeResize="0"/>
          <p:nvPr/>
        </p:nvPicPr>
        <p:blipFill>
          <a:blip r:embed="rId3">
            <a:alphaModFix/>
          </a:blip>
          <a:stretch>
            <a:fillRect/>
          </a:stretch>
        </p:blipFill>
        <p:spPr>
          <a:xfrm>
            <a:off x="5177775" y="538975"/>
            <a:ext cx="3395025" cy="3395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88"/>
          <p:cNvSpPr txBox="1"/>
          <p:nvPr/>
        </p:nvSpPr>
        <p:spPr>
          <a:xfrm>
            <a:off x="1302438" y="20162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a:t>
            </a:r>
            <a:r>
              <a:rPr b="1" lang="es" sz="4000">
                <a:solidFill>
                  <a:srgbClr val="EA90FF"/>
                </a:solidFill>
                <a:latin typeface="DM Sans"/>
                <a:ea typeface="DM Sans"/>
                <a:cs typeface="DM Sans"/>
                <a:sym typeface="DM Sans"/>
              </a:rPr>
              <a:t>omesas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8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Promesas</a:t>
            </a:r>
            <a:endParaRPr b="1" i="0" sz="4000" u="none" cap="none" strike="noStrike">
              <a:solidFill>
                <a:schemeClr val="dk1"/>
              </a:solidFill>
              <a:latin typeface="DM Sans"/>
              <a:ea typeface="DM Sans"/>
              <a:cs typeface="DM Sans"/>
              <a:sym typeface="DM Sans"/>
            </a:endParaRPr>
          </a:p>
        </p:txBody>
      </p:sp>
      <p:sp>
        <p:nvSpPr>
          <p:cNvPr id="769" name="Google Shape;769;p189"/>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un objeto especial que nos permitirá </a:t>
            </a:r>
            <a:r>
              <a:rPr b="1" lang="es" sz="1350">
                <a:latin typeface="DM Sans"/>
                <a:ea typeface="DM Sans"/>
                <a:cs typeface="DM Sans"/>
                <a:sym typeface="DM Sans"/>
              </a:rPr>
              <a:t>encapsular</a:t>
            </a:r>
            <a:r>
              <a:rPr lang="es" sz="1350">
                <a:latin typeface="DM Sans"/>
                <a:ea typeface="DM Sans"/>
                <a:cs typeface="DM Sans"/>
                <a:sym typeface="DM Sans"/>
              </a:rPr>
              <a:t> una operación, la cual reaccionará a </a:t>
            </a:r>
            <a:r>
              <a:rPr b="1" lang="es" sz="1350">
                <a:latin typeface="DM Sans"/>
                <a:ea typeface="DM Sans"/>
                <a:cs typeface="DM Sans"/>
                <a:sym typeface="DM Sans"/>
              </a:rPr>
              <a:t>dos posibles</a:t>
            </a:r>
            <a:r>
              <a:rPr lang="es" sz="1350">
                <a:latin typeface="DM Sans"/>
                <a:ea typeface="DM Sans"/>
                <a:cs typeface="DM Sans"/>
                <a:sym typeface="DM Sans"/>
              </a:rPr>
              <a:t> situaciones dentro de una promesa: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¿Qué debería hacer si la promesa se cumple?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¿Qué debería hacer si la promesa no se cumple?</a:t>
            </a:r>
            <a:endParaRPr sz="1350">
              <a:latin typeface="DM Sans"/>
              <a:ea typeface="DM Sans"/>
              <a:cs typeface="DM Sans"/>
              <a:sym typeface="DM Sans"/>
            </a:endParaRPr>
          </a:p>
        </p:txBody>
      </p:sp>
      <p:sp>
        <p:nvSpPr>
          <p:cNvPr id="770" name="Google Shape;770;p189"/>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771" name="Google Shape;771;p189"/>
          <p:cNvPicPr preferRelativeResize="0"/>
          <p:nvPr/>
        </p:nvPicPr>
        <p:blipFill>
          <a:blip r:embed="rId3">
            <a:alphaModFix/>
          </a:blip>
          <a:stretch>
            <a:fillRect/>
          </a:stretch>
        </p:blipFill>
        <p:spPr>
          <a:xfrm>
            <a:off x="5335050" y="1526425"/>
            <a:ext cx="3474799" cy="1908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90"/>
          <p:cNvSpPr txBox="1"/>
          <p:nvPr/>
        </p:nvSpPr>
        <p:spPr>
          <a:xfrm>
            <a:off x="14239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Estados de una promesa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91"/>
          <p:cNvSpPr txBox="1"/>
          <p:nvPr/>
        </p:nvSpPr>
        <p:spPr>
          <a:xfrm>
            <a:off x="498250" y="494800"/>
            <a:ext cx="8301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Una promesa funciona muy similar al mundo real </a:t>
            </a:r>
            <a:endParaRPr b="1" sz="4000">
              <a:solidFill>
                <a:schemeClr val="dk1"/>
              </a:solidFill>
              <a:latin typeface="DM Sans"/>
              <a:ea typeface="DM Sans"/>
              <a:cs typeface="DM Sans"/>
              <a:sym typeface="DM Sans"/>
            </a:endParaRPr>
          </a:p>
        </p:txBody>
      </p:sp>
      <p:sp>
        <p:nvSpPr>
          <p:cNvPr id="782" name="Google Shape;782;p191"/>
          <p:cNvSpPr txBox="1"/>
          <p:nvPr/>
        </p:nvSpPr>
        <p:spPr>
          <a:xfrm>
            <a:off x="509475" y="1855950"/>
            <a:ext cx="7652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prometerse algo, es una promesa en estado pendiente (pending), no sabemos cuándo se resolverá esa promesa. Sin embargo, cuando llega el momento, se nos notifica si la promesa se cumplió (</a:t>
            </a:r>
            <a:r>
              <a:rPr b="1" lang="es" sz="1350">
                <a:latin typeface="DM Sans"/>
                <a:ea typeface="DM Sans"/>
                <a:cs typeface="DM Sans"/>
                <a:sym typeface="DM Sans"/>
              </a:rPr>
              <a:t>Fulfilled</a:t>
            </a:r>
            <a:r>
              <a:rPr lang="es" sz="1350">
                <a:latin typeface="DM Sans"/>
                <a:ea typeface="DM Sans"/>
                <a:cs typeface="DM Sans"/>
                <a:sym typeface="DM Sans"/>
              </a:rPr>
              <a:t>, también lo encontramos como Resolved) o tal vez, a pesar del tiempo, al final nos notifiquen que la promesa no pudo cumplirse, se rechazó (</a:t>
            </a:r>
            <a:r>
              <a:rPr b="1" lang="es" sz="1350">
                <a:latin typeface="DM Sans"/>
                <a:ea typeface="DM Sans"/>
                <a:cs typeface="DM Sans"/>
                <a:sym typeface="DM Sans"/>
              </a:rPr>
              <a:t>Rejected</a:t>
            </a:r>
            <a:r>
              <a:rPr lang="es" sz="1350">
                <a:latin typeface="DM Sans"/>
                <a:ea typeface="DM Sans"/>
                <a:cs typeface="DM Sans"/>
                <a:sym typeface="DM Sans"/>
              </a:rPr>
              <a:t>).</a:t>
            </a:r>
            <a:endParaRPr sz="1350">
              <a:latin typeface="DM Sans"/>
              <a:ea typeface="DM Sans"/>
              <a:cs typeface="DM Sans"/>
              <a:sym typeface="DM Sans"/>
            </a:endParaRPr>
          </a:p>
        </p:txBody>
      </p:sp>
      <p:sp>
        <p:nvSpPr>
          <p:cNvPr id="783" name="Google Shape;783;p191"/>
          <p:cNvSpPr txBox="1"/>
          <p:nvPr/>
        </p:nvSpPr>
        <p:spPr>
          <a:xfrm>
            <a:off x="1125050" y="3599300"/>
            <a:ext cx="2089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Promesas en Javascript</a:t>
            </a:r>
            <a:endParaRPr sz="1350">
              <a:latin typeface="DM Sans"/>
              <a:ea typeface="DM Sans"/>
              <a:cs typeface="DM Sans"/>
              <a:sym typeface="DM Sans"/>
            </a:endParaRPr>
          </a:p>
        </p:txBody>
      </p:sp>
      <p:sp>
        <p:nvSpPr>
          <p:cNvPr id="784" name="Google Shape;784;p191"/>
          <p:cNvSpPr/>
          <p:nvPr/>
        </p:nvSpPr>
        <p:spPr>
          <a:xfrm>
            <a:off x="3459313" y="3523850"/>
            <a:ext cx="543300" cy="5433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P1</a:t>
            </a:r>
            <a:endParaRPr>
              <a:latin typeface="DM Sans"/>
              <a:ea typeface="DM Sans"/>
              <a:cs typeface="DM Sans"/>
              <a:sym typeface="DM Sans"/>
            </a:endParaRPr>
          </a:p>
        </p:txBody>
      </p:sp>
      <p:sp>
        <p:nvSpPr>
          <p:cNvPr id="785" name="Google Shape;785;p191"/>
          <p:cNvSpPr/>
          <p:nvPr/>
        </p:nvSpPr>
        <p:spPr>
          <a:xfrm>
            <a:off x="4473525" y="3162000"/>
            <a:ext cx="543300" cy="543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P1</a:t>
            </a:r>
            <a:endParaRPr>
              <a:latin typeface="DM Sans"/>
              <a:ea typeface="DM Sans"/>
              <a:cs typeface="DM Sans"/>
              <a:sym typeface="DM Sans"/>
            </a:endParaRPr>
          </a:p>
        </p:txBody>
      </p:sp>
      <p:sp>
        <p:nvSpPr>
          <p:cNvPr id="786" name="Google Shape;786;p191"/>
          <p:cNvSpPr/>
          <p:nvPr/>
        </p:nvSpPr>
        <p:spPr>
          <a:xfrm>
            <a:off x="4473525" y="3876125"/>
            <a:ext cx="543300" cy="5433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P1</a:t>
            </a:r>
            <a:endParaRPr>
              <a:latin typeface="DM Sans"/>
              <a:ea typeface="DM Sans"/>
              <a:cs typeface="DM Sans"/>
              <a:sym typeface="DM Sans"/>
            </a:endParaRPr>
          </a:p>
        </p:txBody>
      </p:sp>
      <p:sp>
        <p:nvSpPr>
          <p:cNvPr id="787" name="Google Shape;787;p191"/>
          <p:cNvSpPr txBox="1"/>
          <p:nvPr/>
        </p:nvSpPr>
        <p:spPr>
          <a:xfrm>
            <a:off x="5165800" y="3237450"/>
            <a:ext cx="2089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Fulfilled (cumplida)</a:t>
            </a:r>
            <a:endParaRPr sz="1350">
              <a:latin typeface="DM Sans"/>
              <a:ea typeface="DM Sans"/>
              <a:cs typeface="DM Sans"/>
              <a:sym typeface="DM Sans"/>
            </a:endParaRPr>
          </a:p>
        </p:txBody>
      </p:sp>
      <p:sp>
        <p:nvSpPr>
          <p:cNvPr id="788" name="Google Shape;788;p191"/>
          <p:cNvSpPr txBox="1"/>
          <p:nvPr/>
        </p:nvSpPr>
        <p:spPr>
          <a:xfrm>
            <a:off x="5165800" y="3951575"/>
            <a:ext cx="2089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Rejected (rechazada)</a:t>
            </a:r>
            <a:endParaRPr sz="1350">
              <a:latin typeface="DM Sans"/>
              <a:ea typeface="DM Sans"/>
              <a:cs typeface="DM Sans"/>
              <a:sym typeface="DM Sans"/>
            </a:endParaRPr>
          </a:p>
        </p:txBody>
      </p:sp>
      <p:cxnSp>
        <p:nvCxnSpPr>
          <p:cNvPr id="789" name="Google Shape;789;p191"/>
          <p:cNvCxnSpPr>
            <a:stCxn id="784" idx="6"/>
            <a:endCxn id="785" idx="2"/>
          </p:cNvCxnSpPr>
          <p:nvPr/>
        </p:nvCxnSpPr>
        <p:spPr>
          <a:xfrm flipH="1" rot="10800000">
            <a:off x="4002613" y="3433700"/>
            <a:ext cx="471000" cy="361800"/>
          </a:xfrm>
          <a:prstGeom prst="straightConnector1">
            <a:avLst/>
          </a:prstGeom>
          <a:noFill/>
          <a:ln cap="flat" cmpd="sng" w="19050">
            <a:solidFill>
              <a:schemeClr val="dk2"/>
            </a:solidFill>
            <a:prstDash val="solid"/>
            <a:round/>
            <a:headEnd len="med" w="med" type="none"/>
            <a:tailEnd len="med" w="med" type="triangle"/>
          </a:ln>
        </p:spPr>
      </p:cxnSp>
      <p:cxnSp>
        <p:nvCxnSpPr>
          <p:cNvPr id="790" name="Google Shape;790;p191"/>
          <p:cNvCxnSpPr>
            <a:stCxn id="784" idx="6"/>
            <a:endCxn id="786" idx="2"/>
          </p:cNvCxnSpPr>
          <p:nvPr/>
        </p:nvCxnSpPr>
        <p:spPr>
          <a:xfrm>
            <a:off x="4002613" y="3795500"/>
            <a:ext cx="471000" cy="35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9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Creando nuestra primera promesa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9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a:t>
            </a:r>
            <a:endParaRPr b="1" i="0" sz="3500" u="none" cap="none" strike="noStrike">
              <a:solidFill>
                <a:srgbClr val="EAFF6A"/>
              </a:solidFill>
              <a:latin typeface="DM Sans"/>
              <a:ea typeface="DM Sans"/>
              <a:cs typeface="DM Sans"/>
              <a:sym typeface="DM Sans"/>
            </a:endParaRPr>
          </a:p>
        </p:txBody>
      </p:sp>
      <p:sp>
        <p:nvSpPr>
          <p:cNvPr id="801" name="Google Shape;801;p19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creará una promesa, haciendo énfasis en los casos de resolución (resolve) y en los casos de rechazo (reject).</a:t>
            </a:r>
            <a:endParaRPr sz="2500">
              <a:solidFill>
                <a:srgbClr val="B7B7B7"/>
              </a:solidFill>
              <a:latin typeface="DM Sans"/>
              <a:ea typeface="DM Sans"/>
              <a:cs typeface="DM Sans"/>
              <a:sym typeface="DM Sans"/>
            </a:endParaRPr>
          </a:p>
        </p:txBody>
      </p:sp>
      <p:grpSp>
        <p:nvGrpSpPr>
          <p:cNvPr id="802" name="Google Shape;802;p193"/>
          <p:cNvGrpSpPr/>
          <p:nvPr/>
        </p:nvGrpSpPr>
        <p:grpSpPr>
          <a:xfrm>
            <a:off x="473351" y="619523"/>
            <a:ext cx="738900" cy="738900"/>
            <a:chOff x="473351" y="619523"/>
            <a:chExt cx="738900" cy="738900"/>
          </a:xfrm>
        </p:grpSpPr>
        <p:sp>
          <p:nvSpPr>
            <p:cNvPr id="803" name="Google Shape;803;p19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4" name="Google Shape;804;p19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94"/>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creación de una promesa</a:t>
            </a:r>
            <a:endParaRPr b="1" sz="3100">
              <a:solidFill>
                <a:schemeClr val="lt1"/>
              </a:solidFill>
              <a:latin typeface="DM Sans"/>
              <a:ea typeface="DM Sans"/>
              <a:cs typeface="DM Sans"/>
              <a:sym typeface="DM Sans"/>
            </a:endParaRPr>
          </a:p>
        </p:txBody>
      </p:sp>
      <p:sp>
        <p:nvSpPr>
          <p:cNvPr id="810" name="Google Shape;810;p194"/>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811" name="Google Shape;811;p194"/>
          <p:cNvPicPr preferRelativeResize="0"/>
          <p:nvPr/>
        </p:nvPicPr>
        <p:blipFill>
          <a:blip r:embed="rId3">
            <a:alphaModFix/>
          </a:blip>
          <a:stretch>
            <a:fillRect/>
          </a:stretch>
        </p:blipFill>
        <p:spPr>
          <a:xfrm>
            <a:off x="471712" y="1488999"/>
            <a:ext cx="8195824" cy="2678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5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525" name="Google Shape;525;p159"/>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26" name="Google Shape;526;p159"/>
          <p:cNvSpPr txBox="1"/>
          <p:nvPr/>
        </p:nvSpPr>
        <p:spPr>
          <a:xfrm>
            <a:off x="2605836" y="14475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Repasar las funciones en Javascript</a:t>
            </a:r>
            <a:endParaRPr sz="1350">
              <a:solidFill>
                <a:schemeClr val="lt1"/>
              </a:solidFill>
              <a:latin typeface="DM Sans"/>
              <a:ea typeface="DM Sans"/>
              <a:cs typeface="DM Sans"/>
              <a:sym typeface="DM Sans"/>
            </a:endParaRPr>
          </a:p>
        </p:txBody>
      </p:sp>
      <p:pic>
        <p:nvPicPr>
          <p:cNvPr id="527" name="Google Shape;527;p159"/>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528" name="Google Shape;528;p159"/>
          <p:cNvCxnSpPr>
            <a:stCxn id="525" idx="2"/>
            <a:endCxn id="527"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529" name="Google Shape;529;p159"/>
          <p:cNvSpPr txBox="1"/>
          <p:nvPr/>
        </p:nvSpPr>
        <p:spPr>
          <a:xfrm>
            <a:off x="2605836" y="1992904"/>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Comprender un callback y cómo se relacionan las funciones con éstos.</a:t>
            </a:r>
            <a:endParaRPr sz="1350">
              <a:solidFill>
                <a:schemeClr val="lt1"/>
              </a:solidFill>
              <a:latin typeface="DM Sans"/>
              <a:ea typeface="DM Sans"/>
              <a:cs typeface="DM Sans"/>
              <a:sym typeface="DM Sans"/>
            </a:endParaRPr>
          </a:p>
        </p:txBody>
      </p:sp>
      <p:pic>
        <p:nvPicPr>
          <p:cNvPr id="530" name="Google Shape;530;p159"/>
          <p:cNvPicPr preferRelativeResize="0"/>
          <p:nvPr/>
        </p:nvPicPr>
        <p:blipFill>
          <a:blip r:embed="rId3">
            <a:alphaModFix/>
          </a:blip>
          <a:stretch>
            <a:fillRect/>
          </a:stretch>
        </p:blipFill>
        <p:spPr>
          <a:xfrm>
            <a:off x="2172288" y="2156563"/>
            <a:ext cx="196975" cy="196975"/>
          </a:xfrm>
          <a:prstGeom prst="rect">
            <a:avLst/>
          </a:prstGeom>
          <a:noFill/>
          <a:ln>
            <a:noFill/>
          </a:ln>
        </p:spPr>
      </p:pic>
      <p:pic>
        <p:nvPicPr>
          <p:cNvPr id="531" name="Google Shape;531;p159"/>
          <p:cNvPicPr preferRelativeResize="0"/>
          <p:nvPr/>
        </p:nvPicPr>
        <p:blipFill>
          <a:blip r:embed="rId3">
            <a:alphaModFix/>
          </a:blip>
          <a:stretch>
            <a:fillRect/>
          </a:stretch>
        </p:blipFill>
        <p:spPr>
          <a:xfrm>
            <a:off x="2172738" y="2852463"/>
            <a:ext cx="196975" cy="196975"/>
          </a:xfrm>
          <a:prstGeom prst="rect">
            <a:avLst/>
          </a:prstGeom>
          <a:noFill/>
          <a:ln>
            <a:noFill/>
          </a:ln>
        </p:spPr>
      </p:pic>
      <p:cxnSp>
        <p:nvCxnSpPr>
          <p:cNvPr id="532" name="Google Shape;532;p159"/>
          <p:cNvCxnSpPr>
            <a:stCxn id="530" idx="2"/>
            <a:endCxn id="531" idx="0"/>
          </p:cNvCxnSpPr>
          <p:nvPr/>
        </p:nvCxnSpPr>
        <p:spPr>
          <a:xfrm flipH="1" rot="-5400000">
            <a:off x="2021625" y="2602687"/>
            <a:ext cx="498900" cy="600"/>
          </a:xfrm>
          <a:prstGeom prst="bentConnector3">
            <a:avLst>
              <a:gd fmla="val 50003" name="adj1"/>
            </a:avLst>
          </a:prstGeom>
          <a:noFill/>
          <a:ln cap="flat" cmpd="sng" w="9525">
            <a:solidFill>
              <a:srgbClr val="EAFF6A"/>
            </a:solidFill>
            <a:prstDash val="solid"/>
            <a:round/>
            <a:headEnd len="med" w="med" type="none"/>
            <a:tailEnd len="med" w="med" type="none"/>
          </a:ln>
        </p:spPr>
      </p:cxnSp>
      <p:sp>
        <p:nvSpPr>
          <p:cNvPr id="533" name="Google Shape;533;p159"/>
          <p:cNvSpPr txBox="1"/>
          <p:nvPr/>
        </p:nvSpPr>
        <p:spPr>
          <a:xfrm>
            <a:off x="2605836" y="2746121"/>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Usar promesas en Javascript</a:t>
            </a:r>
            <a:endParaRPr sz="1350">
              <a:solidFill>
                <a:schemeClr val="lt1"/>
              </a:solidFill>
              <a:latin typeface="DM Sans"/>
              <a:ea typeface="DM Sans"/>
              <a:cs typeface="DM Sans"/>
              <a:sym typeface="DM Sans"/>
            </a:endParaRPr>
          </a:p>
        </p:txBody>
      </p:sp>
      <p:pic>
        <p:nvPicPr>
          <p:cNvPr id="534" name="Google Shape;534;p159"/>
          <p:cNvPicPr preferRelativeResize="0"/>
          <p:nvPr/>
        </p:nvPicPr>
        <p:blipFill>
          <a:blip r:embed="rId3">
            <a:alphaModFix/>
          </a:blip>
          <a:stretch>
            <a:fillRect/>
          </a:stretch>
        </p:blipFill>
        <p:spPr>
          <a:xfrm>
            <a:off x="2172738" y="3401263"/>
            <a:ext cx="196975" cy="196975"/>
          </a:xfrm>
          <a:prstGeom prst="rect">
            <a:avLst/>
          </a:prstGeom>
          <a:noFill/>
          <a:ln>
            <a:noFill/>
          </a:ln>
        </p:spPr>
      </p:pic>
      <p:cxnSp>
        <p:nvCxnSpPr>
          <p:cNvPr id="535" name="Google Shape;535;p159"/>
          <p:cNvCxnSpPr>
            <a:stCxn id="531" idx="2"/>
            <a:endCxn id="534" idx="0"/>
          </p:cNvCxnSpPr>
          <p:nvPr/>
        </p:nvCxnSpPr>
        <p:spPr>
          <a:xfrm flipH="1" rot="-5400000">
            <a:off x="2095575" y="3225087"/>
            <a:ext cx="351900" cy="600"/>
          </a:xfrm>
          <a:prstGeom prst="bentConnector3">
            <a:avLst>
              <a:gd fmla="val 49989" name="adj1"/>
            </a:avLst>
          </a:prstGeom>
          <a:noFill/>
          <a:ln cap="flat" cmpd="sng" w="9525">
            <a:solidFill>
              <a:srgbClr val="EAFF6A"/>
            </a:solidFill>
            <a:prstDash val="solid"/>
            <a:round/>
            <a:headEnd len="med" w="med" type="none"/>
            <a:tailEnd len="med" w="med" type="none"/>
          </a:ln>
        </p:spPr>
      </p:cxnSp>
      <p:sp>
        <p:nvSpPr>
          <p:cNvPr id="536" name="Google Shape;536;p159"/>
          <p:cNvSpPr txBox="1"/>
          <p:nvPr/>
        </p:nvSpPr>
        <p:spPr>
          <a:xfrm>
            <a:off x="2605836" y="32914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Concretar la diferencia entre programación sincrónica y asincrónica.</a:t>
            </a:r>
            <a:endParaRPr sz="135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95"/>
          <p:cNvSpPr txBox="1"/>
          <p:nvPr/>
        </p:nvSpPr>
        <p:spPr>
          <a:xfrm>
            <a:off x="457725" y="690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promesas</a:t>
            </a:r>
            <a:endParaRPr b="1" i="0" sz="4000" u="none" cap="none" strike="noStrike">
              <a:solidFill>
                <a:schemeClr val="dk1"/>
              </a:solidFill>
              <a:latin typeface="DM Sans"/>
              <a:ea typeface="DM Sans"/>
              <a:cs typeface="DM Sans"/>
              <a:sym typeface="DM Sans"/>
            </a:endParaRPr>
          </a:p>
        </p:txBody>
      </p:sp>
      <p:sp>
        <p:nvSpPr>
          <p:cNvPr id="817" name="Google Shape;817;p195"/>
          <p:cNvSpPr txBox="1"/>
          <p:nvPr/>
        </p:nvSpPr>
        <p:spPr>
          <a:xfrm>
            <a:off x="457725" y="2190750"/>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Ahora que entendimos que hay dos formas de resolver una promesa (Resolved/Fulfilled o Rejected), debemos aprender cómo utilizar estos dos estados.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Ejecutaremos la función que acabamos de crear para que se ejecute la promesa.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Utilizaremos el operador </a:t>
            </a:r>
            <a:r>
              <a:rPr b="1" lang="es" sz="1350">
                <a:latin typeface="DM Sans"/>
                <a:ea typeface="DM Sans"/>
                <a:cs typeface="DM Sans"/>
                <a:sym typeface="DM Sans"/>
              </a:rPr>
              <a:t>.then</a:t>
            </a:r>
            <a:r>
              <a:rPr lang="es" sz="1350">
                <a:latin typeface="DM Sans"/>
                <a:ea typeface="DM Sans"/>
                <a:cs typeface="DM Sans"/>
                <a:sym typeface="DM Sans"/>
              </a:rPr>
              <a:t> para recibir el caso en el que la promesa </a:t>
            </a:r>
            <a:r>
              <a:rPr b="1" lang="es" sz="1350">
                <a:latin typeface="DM Sans"/>
                <a:ea typeface="DM Sans"/>
                <a:cs typeface="DM Sans"/>
                <a:sym typeface="DM Sans"/>
              </a:rPr>
              <a:t>Sí se haya cumplido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Utilizaremos el operador </a:t>
            </a:r>
            <a:r>
              <a:rPr b="1" lang="es" sz="1350">
                <a:latin typeface="DM Sans"/>
                <a:ea typeface="DM Sans"/>
                <a:cs typeface="DM Sans"/>
                <a:sym typeface="DM Sans"/>
              </a:rPr>
              <a:t>.catch </a:t>
            </a:r>
            <a:r>
              <a:rPr lang="es" sz="1350">
                <a:latin typeface="DM Sans"/>
                <a:ea typeface="DM Sans"/>
                <a:cs typeface="DM Sans"/>
                <a:sym typeface="DM Sans"/>
              </a:rPr>
              <a:t>para recibir el caso en el que la promesa </a:t>
            </a:r>
            <a:r>
              <a:rPr b="1" lang="es" sz="1350">
                <a:latin typeface="DM Sans"/>
                <a:ea typeface="DM Sans"/>
                <a:cs typeface="DM Sans"/>
                <a:sym typeface="DM Sans"/>
              </a:rPr>
              <a:t>No se haya cumplido</a:t>
            </a:r>
            <a:r>
              <a:rPr lang="es" sz="1350">
                <a:latin typeface="DM Sans"/>
                <a:ea typeface="DM Sans"/>
                <a:cs typeface="DM Sans"/>
                <a:sym typeface="DM Sans"/>
              </a:rPr>
              <a:t>. </a:t>
            </a:r>
            <a:endParaRPr sz="1350">
              <a:latin typeface="DM Sans"/>
              <a:ea typeface="DM Sans"/>
              <a:cs typeface="DM Sans"/>
              <a:sym typeface="DM Sans"/>
            </a:endParaRPr>
          </a:p>
        </p:txBody>
      </p:sp>
      <p:sp>
        <p:nvSpPr>
          <p:cNvPr id="818" name="Google Shape;818;p19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819" name="Google Shape;819;p195"/>
          <p:cNvPicPr preferRelativeResize="0"/>
          <p:nvPr/>
        </p:nvPicPr>
        <p:blipFill>
          <a:blip r:embed="rId3">
            <a:alphaModFix/>
          </a:blip>
          <a:stretch>
            <a:fillRect/>
          </a:stretch>
        </p:blipFill>
        <p:spPr>
          <a:xfrm>
            <a:off x="5338650" y="1228625"/>
            <a:ext cx="3401825" cy="2469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9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a:t>
            </a:r>
            <a:endParaRPr b="1" i="0" sz="3500" u="none" cap="none" strike="noStrike">
              <a:solidFill>
                <a:srgbClr val="EAFF6A"/>
              </a:solidFill>
              <a:latin typeface="DM Sans"/>
              <a:ea typeface="DM Sans"/>
              <a:cs typeface="DM Sans"/>
              <a:sym typeface="DM Sans"/>
            </a:endParaRPr>
          </a:p>
        </p:txBody>
      </p:sp>
      <p:sp>
        <p:nvSpPr>
          <p:cNvPr id="825" name="Google Shape;825;p196"/>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utilizará la función “dividir” que se creó en el ejemplo anterior, para profundizar sobre los operadores .then y .catch</a:t>
            </a:r>
            <a:endParaRPr sz="2500">
              <a:solidFill>
                <a:srgbClr val="B7B7B7"/>
              </a:solidFill>
              <a:latin typeface="DM Sans"/>
              <a:ea typeface="DM Sans"/>
              <a:cs typeface="DM Sans"/>
              <a:sym typeface="DM Sans"/>
            </a:endParaRPr>
          </a:p>
        </p:txBody>
      </p:sp>
      <p:grpSp>
        <p:nvGrpSpPr>
          <p:cNvPr id="826" name="Google Shape;826;p196"/>
          <p:cNvGrpSpPr/>
          <p:nvPr/>
        </p:nvGrpSpPr>
        <p:grpSpPr>
          <a:xfrm>
            <a:off x="473351" y="619523"/>
            <a:ext cx="738900" cy="738900"/>
            <a:chOff x="473351" y="619523"/>
            <a:chExt cx="738900" cy="738900"/>
          </a:xfrm>
        </p:grpSpPr>
        <p:sp>
          <p:nvSpPr>
            <p:cNvPr id="827" name="Google Shape;827;p19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8" name="Google Shape;828;p19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97"/>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una promesa</a:t>
            </a:r>
            <a:endParaRPr b="1" sz="3100">
              <a:solidFill>
                <a:schemeClr val="lt1"/>
              </a:solidFill>
              <a:latin typeface="DM Sans"/>
              <a:ea typeface="DM Sans"/>
              <a:cs typeface="DM Sans"/>
              <a:sym typeface="DM Sans"/>
            </a:endParaRPr>
          </a:p>
        </p:txBody>
      </p:sp>
      <p:sp>
        <p:nvSpPr>
          <p:cNvPr id="834" name="Google Shape;834;p197"/>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835" name="Google Shape;835;p197"/>
          <p:cNvPicPr preferRelativeResize="0"/>
          <p:nvPr/>
        </p:nvPicPr>
        <p:blipFill>
          <a:blip r:embed="rId3">
            <a:alphaModFix/>
          </a:blip>
          <a:stretch>
            <a:fillRect/>
          </a:stretch>
        </p:blipFill>
        <p:spPr>
          <a:xfrm>
            <a:off x="1411275" y="1059675"/>
            <a:ext cx="6321450" cy="3436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9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8"/>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842" name="Google Shape;842;p19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Promesas</a:t>
            </a:r>
            <a:endParaRPr b="1" i="0" sz="3500" u="none" cap="none" strike="noStrike">
              <a:solidFill>
                <a:schemeClr val="lt1"/>
              </a:solidFill>
              <a:latin typeface="DM Sans"/>
              <a:ea typeface="DM Sans"/>
              <a:cs typeface="DM Sans"/>
              <a:sym typeface="DM Sans"/>
            </a:endParaRPr>
          </a:p>
        </p:txBody>
      </p:sp>
      <p:sp>
        <p:nvSpPr>
          <p:cNvPr id="843" name="Google Shape;843;p198"/>
          <p:cNvSpPr txBox="1"/>
          <p:nvPr/>
        </p:nvSpPr>
        <p:spPr>
          <a:xfrm>
            <a:off x="917700" y="1828450"/>
            <a:ext cx="28548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Siempre que coloquemos un </a:t>
            </a:r>
            <a:r>
              <a:rPr b="1" lang="es" sz="1350">
                <a:latin typeface="DM Sans"/>
                <a:ea typeface="DM Sans"/>
                <a:cs typeface="DM Sans"/>
                <a:sym typeface="DM Sans"/>
              </a:rPr>
              <a:t>return</a:t>
            </a:r>
            <a:r>
              <a:rPr lang="es" sz="1350">
                <a:latin typeface="DM Sans"/>
                <a:ea typeface="DM Sans"/>
                <a:cs typeface="DM Sans"/>
                <a:sym typeface="DM Sans"/>
              </a:rPr>
              <a:t> dentro de un</a:t>
            </a:r>
            <a:r>
              <a:rPr b="1" lang="es" sz="1350">
                <a:latin typeface="DM Sans"/>
                <a:ea typeface="DM Sans"/>
                <a:cs typeface="DM Sans"/>
                <a:sym typeface="DM Sans"/>
              </a:rPr>
              <a:t> .then</a:t>
            </a:r>
            <a:r>
              <a:rPr lang="es" sz="1350">
                <a:latin typeface="DM Sans"/>
                <a:ea typeface="DM Sans"/>
                <a:cs typeface="DM Sans"/>
                <a:sym typeface="DM Sans"/>
              </a:rPr>
              <a:t>,  automáticamente el resultado se convierte en otra promesa y puede ser encadenada con otro </a:t>
            </a:r>
            <a:r>
              <a:rPr b="1" lang="es" sz="1350">
                <a:latin typeface="DM Sans"/>
                <a:ea typeface="DM Sans"/>
                <a:cs typeface="DM Sans"/>
                <a:sym typeface="DM Sans"/>
              </a:rPr>
              <a:t>.then</a:t>
            </a:r>
            <a:r>
              <a:rPr lang="es" sz="1350">
                <a:latin typeface="DM Sans"/>
                <a:ea typeface="DM Sans"/>
                <a:cs typeface="DM Sans"/>
                <a:sym typeface="DM Sans"/>
              </a:rPr>
              <a:t>, y así sucesivamente hasta finalizar el proceso.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S</a:t>
            </a:r>
            <a:r>
              <a:rPr b="1" lang="es" sz="1350">
                <a:latin typeface="DM Sans"/>
                <a:ea typeface="DM Sans"/>
                <a:cs typeface="DM Sans"/>
                <a:sym typeface="DM Sans"/>
              </a:rPr>
              <a:t>i en alguno de los .then algo llegara a salir mal, sólo se necesita un catch para atraparlo.</a:t>
            </a:r>
            <a:endParaRPr b="1" sz="1350">
              <a:latin typeface="DM Sans"/>
              <a:ea typeface="DM Sans"/>
              <a:cs typeface="DM Sans"/>
              <a:sym typeface="DM Sans"/>
            </a:endParaRPr>
          </a:p>
        </p:txBody>
      </p:sp>
      <p:sp>
        <p:nvSpPr>
          <p:cNvPr id="844" name="Google Shape;844;p198"/>
          <p:cNvSpPr txBox="1"/>
          <p:nvPr/>
        </p:nvSpPr>
        <p:spPr>
          <a:xfrm>
            <a:off x="917700" y="1242813"/>
            <a:ext cx="216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Encadenamiento de promesas</a:t>
            </a:r>
            <a:endParaRPr b="1" i="0" sz="1400" u="none" cap="none" strike="noStrike">
              <a:solidFill>
                <a:srgbClr val="000000"/>
              </a:solidFill>
              <a:latin typeface="DM Sans"/>
              <a:ea typeface="DM Sans"/>
              <a:cs typeface="DM Sans"/>
              <a:sym typeface="DM Sans"/>
            </a:endParaRPr>
          </a:p>
        </p:txBody>
      </p:sp>
      <p:pic>
        <p:nvPicPr>
          <p:cNvPr id="845" name="Google Shape;845;p198"/>
          <p:cNvPicPr preferRelativeResize="0"/>
          <p:nvPr/>
        </p:nvPicPr>
        <p:blipFill>
          <a:blip r:embed="rId3">
            <a:alphaModFix/>
          </a:blip>
          <a:stretch>
            <a:fillRect/>
          </a:stretch>
        </p:blipFill>
        <p:spPr>
          <a:xfrm>
            <a:off x="3969000" y="1470038"/>
            <a:ext cx="4201350" cy="27563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9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51" name="Google Shape;851;p19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2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Async / Await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201"/>
          <p:cNvSpPr txBox="1"/>
          <p:nvPr/>
        </p:nvSpPr>
        <p:spPr>
          <a:xfrm>
            <a:off x="483725" y="720950"/>
            <a:ext cx="5844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Problemas con .then y .catch</a:t>
            </a:r>
            <a:endParaRPr b="1" sz="4000">
              <a:solidFill>
                <a:schemeClr val="dk1"/>
              </a:solidFill>
              <a:latin typeface="DM Sans"/>
              <a:ea typeface="DM Sans"/>
              <a:cs typeface="DM Sans"/>
              <a:sym typeface="DM Sans"/>
            </a:endParaRPr>
          </a:p>
        </p:txBody>
      </p:sp>
      <p:sp>
        <p:nvSpPr>
          <p:cNvPr id="862" name="Google Shape;862;p201"/>
          <p:cNvSpPr txBox="1"/>
          <p:nvPr/>
        </p:nvSpPr>
        <p:spPr>
          <a:xfrm>
            <a:off x="425200" y="2049325"/>
            <a:ext cx="58107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necesitamos más que sólo una operación para poder ejecutar algo asíncrono, no basta con el uso de una promesa solamente, sino que necesitamos un entorno completo para poder ejecutar dichas operaciones .then en este caso sólo nos sirve para encadenar las promesas y obtener sus resultados, pero no nos permite un entorno completo asíncrono para trabajar, por lo cual nos obliga a trabajar TODO dentro de ese scope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Además, el principal problema de los .then y .catch son su encapsulamiento excesivo, impidiendo o limitando que podamos acceder a los recursos de algunos resultados, variables, etc.</a:t>
            </a:r>
            <a:endParaRPr sz="1350">
              <a:latin typeface="DM Sans"/>
              <a:ea typeface="DM Sans"/>
              <a:cs typeface="DM Sans"/>
              <a:sym typeface="DM Sans"/>
            </a:endParaRPr>
          </a:p>
        </p:txBody>
      </p:sp>
      <p:sp>
        <p:nvSpPr>
          <p:cNvPr id="863" name="Google Shape;863;p201"/>
          <p:cNvSpPr txBox="1"/>
          <p:nvPr/>
        </p:nvSpPr>
        <p:spPr>
          <a:xfrm>
            <a:off x="7373450" y="1693550"/>
            <a:ext cx="1039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600">
                <a:solidFill>
                  <a:srgbClr val="FF0000"/>
                </a:solidFill>
                <a:latin typeface="DM Sans"/>
                <a:ea typeface="DM Sans"/>
                <a:cs typeface="DM Sans"/>
                <a:sym typeface="DM Sans"/>
              </a:rPr>
              <a:t>?</a:t>
            </a:r>
            <a:endParaRPr sz="9600">
              <a:solidFill>
                <a:srgbClr val="FF0000"/>
              </a:solidFill>
              <a:latin typeface="DM Sans"/>
              <a:ea typeface="DM Sans"/>
              <a:cs typeface="DM Sans"/>
              <a:sym typeface="DM Sans"/>
            </a:endParaRPr>
          </a:p>
        </p:txBody>
      </p:sp>
      <p:sp>
        <p:nvSpPr>
          <p:cNvPr id="864" name="Google Shape;864;p201"/>
          <p:cNvSpPr txBox="1"/>
          <p:nvPr/>
        </p:nvSpPr>
        <p:spPr>
          <a:xfrm>
            <a:off x="7157749" y="1649125"/>
            <a:ext cx="11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  P</a:t>
            </a:r>
            <a:r>
              <a:rPr lang="es">
                <a:latin typeface="DM Sans"/>
                <a:ea typeface="DM Sans"/>
                <a:cs typeface="DM Sans"/>
                <a:sym typeface="DM Sans"/>
              </a:rPr>
              <a:t>roblema</a:t>
            </a: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202"/>
          <p:cNvSpPr txBox="1"/>
          <p:nvPr/>
        </p:nvSpPr>
        <p:spPr>
          <a:xfrm>
            <a:off x="457725" y="1130325"/>
            <a:ext cx="584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Async / Await</a:t>
            </a:r>
            <a:endParaRPr b="1" sz="4000">
              <a:solidFill>
                <a:schemeClr val="dk1"/>
              </a:solidFill>
              <a:latin typeface="DM Sans"/>
              <a:ea typeface="DM Sans"/>
              <a:cs typeface="DM Sans"/>
              <a:sym typeface="DM Sans"/>
            </a:endParaRPr>
          </a:p>
        </p:txBody>
      </p:sp>
      <p:sp>
        <p:nvSpPr>
          <p:cNvPr id="870" name="Google Shape;870;p202"/>
          <p:cNvSpPr txBox="1"/>
          <p:nvPr/>
        </p:nvSpPr>
        <p:spPr>
          <a:xfrm>
            <a:off x="457725" y="1821450"/>
            <a:ext cx="55962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Surge entonces en Javascript el soporte para Async - Await, unas palabras reservadas que, trabajando juntas, permiten gestionar un entorno asíncrono, resolviendo las limitantes del .then y .catch</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async </a:t>
            </a:r>
            <a:r>
              <a:rPr lang="es" sz="1350">
                <a:latin typeface="DM Sans"/>
                <a:ea typeface="DM Sans"/>
                <a:cs typeface="DM Sans"/>
                <a:sym typeface="DM Sans"/>
              </a:rPr>
              <a:t>se colocará al inicio de una función, indicando que </a:t>
            </a:r>
            <a:r>
              <a:rPr b="1" lang="es" sz="1350">
                <a:latin typeface="DM Sans"/>
                <a:ea typeface="DM Sans"/>
                <a:cs typeface="DM Sans"/>
                <a:sym typeface="DM Sans"/>
              </a:rPr>
              <a:t>todo el cuerpo de esa función deberá ejecutarse de manera asíncrona</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await </a:t>
            </a:r>
            <a:r>
              <a:rPr lang="es" sz="1350">
                <a:latin typeface="DM Sans"/>
                <a:ea typeface="DM Sans"/>
                <a:cs typeface="DM Sans"/>
                <a:sym typeface="DM Sans"/>
              </a:rPr>
              <a:t>servirá (como indica su nombre) para </a:t>
            </a:r>
            <a:r>
              <a:rPr b="1" lang="es" sz="1350">
                <a:latin typeface="DM Sans"/>
                <a:ea typeface="DM Sans"/>
                <a:cs typeface="DM Sans"/>
                <a:sym typeface="DM Sans"/>
              </a:rPr>
              <a:t>esperar</a:t>
            </a:r>
            <a:r>
              <a:rPr lang="es" sz="1350">
                <a:latin typeface="DM Sans"/>
                <a:ea typeface="DM Sans"/>
                <a:cs typeface="DM Sans"/>
                <a:sym typeface="DM Sans"/>
              </a:rPr>
              <a:t> por el resultado de la promesa y extraer su resultado.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ser operaciones que podrían salir bien, </a:t>
            </a:r>
            <a:r>
              <a:rPr b="1" lang="es" sz="1350">
                <a:latin typeface="DM Sans"/>
                <a:ea typeface="DM Sans"/>
                <a:cs typeface="DM Sans"/>
                <a:sym typeface="DM Sans"/>
              </a:rPr>
              <a:t>PERO TAMBIÉN MAL</a:t>
            </a:r>
            <a:r>
              <a:rPr lang="es" sz="1350">
                <a:latin typeface="DM Sans"/>
                <a:ea typeface="DM Sans"/>
                <a:cs typeface="DM Sans"/>
                <a:sym typeface="DM Sans"/>
              </a:rPr>
              <a:t>, es importante encerrar el cuerpo en un bloque try {} catch {}</a:t>
            </a:r>
            <a:endParaRPr sz="1350">
              <a:latin typeface="DM Sans"/>
              <a:ea typeface="DM Sans"/>
              <a:cs typeface="DM Sans"/>
              <a:sym typeface="DM Sans"/>
            </a:endParaRPr>
          </a:p>
        </p:txBody>
      </p:sp>
      <p:sp>
        <p:nvSpPr>
          <p:cNvPr id="871" name="Google Shape;871;p202"/>
          <p:cNvSpPr txBox="1"/>
          <p:nvPr/>
        </p:nvSpPr>
        <p:spPr>
          <a:xfrm>
            <a:off x="7342075" y="1816800"/>
            <a:ext cx="1039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600">
                <a:solidFill>
                  <a:srgbClr val="6A9955"/>
                </a:solidFill>
                <a:latin typeface="DM Sans"/>
                <a:ea typeface="DM Sans"/>
                <a:cs typeface="DM Sans"/>
                <a:sym typeface="DM Sans"/>
              </a:rPr>
              <a:t>!</a:t>
            </a:r>
            <a:endParaRPr sz="9600">
              <a:solidFill>
                <a:srgbClr val="6A9955"/>
              </a:solidFill>
              <a:latin typeface="DM Sans"/>
              <a:ea typeface="DM Sans"/>
              <a:cs typeface="DM Sans"/>
              <a:sym typeface="DM Sans"/>
            </a:endParaRPr>
          </a:p>
        </p:txBody>
      </p:sp>
      <p:sp>
        <p:nvSpPr>
          <p:cNvPr id="872" name="Google Shape;872;p202"/>
          <p:cNvSpPr txBox="1"/>
          <p:nvPr/>
        </p:nvSpPr>
        <p:spPr>
          <a:xfrm>
            <a:off x="7295842" y="1782535"/>
            <a:ext cx="1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   Solución</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20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78" name="Google Shape;878;p203"/>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Explicación sobre el uso de una función asíncrona aplicando async/await. </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Usaremos la misma promesa de dividir con la que hemos estado trabajando a lo largo de la clase.</a:t>
            </a:r>
            <a:endParaRPr sz="2500">
              <a:solidFill>
                <a:srgbClr val="B7B7B7"/>
              </a:solidFill>
              <a:latin typeface="DM Sans"/>
              <a:ea typeface="DM Sans"/>
              <a:cs typeface="DM Sans"/>
              <a:sym typeface="DM Sans"/>
            </a:endParaRPr>
          </a:p>
        </p:txBody>
      </p:sp>
      <p:grpSp>
        <p:nvGrpSpPr>
          <p:cNvPr id="879" name="Google Shape;879;p203"/>
          <p:cNvGrpSpPr/>
          <p:nvPr/>
        </p:nvGrpSpPr>
        <p:grpSpPr>
          <a:xfrm>
            <a:off x="432101" y="654173"/>
            <a:ext cx="738900" cy="738900"/>
            <a:chOff x="473351" y="619523"/>
            <a:chExt cx="738900" cy="738900"/>
          </a:xfrm>
        </p:grpSpPr>
        <p:sp>
          <p:nvSpPr>
            <p:cNvPr id="880" name="Google Shape;880;p20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1" name="Google Shape;881;p20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204"/>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del entorno async/await</a:t>
            </a:r>
            <a:endParaRPr b="1" sz="3100">
              <a:solidFill>
                <a:schemeClr val="lt1"/>
              </a:solidFill>
              <a:latin typeface="DM Sans"/>
              <a:ea typeface="DM Sans"/>
              <a:cs typeface="DM Sans"/>
              <a:sym typeface="DM Sans"/>
            </a:endParaRPr>
          </a:p>
        </p:txBody>
      </p:sp>
      <p:sp>
        <p:nvSpPr>
          <p:cNvPr id="887" name="Google Shape;887;p204"/>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888" name="Google Shape;888;p204"/>
          <p:cNvPicPr preferRelativeResize="0"/>
          <p:nvPr/>
        </p:nvPicPr>
        <p:blipFill>
          <a:blip r:embed="rId3">
            <a:alphaModFix/>
          </a:blip>
          <a:stretch>
            <a:fillRect/>
          </a:stretch>
        </p:blipFill>
        <p:spPr>
          <a:xfrm>
            <a:off x="1479400" y="1115075"/>
            <a:ext cx="6185201" cy="354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6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6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543" name="Google Shape;543;p160"/>
          <p:cNvSpPr/>
          <p:nvPr/>
        </p:nvSpPr>
        <p:spPr>
          <a:xfrm>
            <a:off x="3275275" y="1091975"/>
            <a:ext cx="2593500" cy="36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Funciones</a:t>
            </a:r>
            <a:endParaRPr b="0" i="0" sz="1200" u="none" cap="none" strike="noStrike">
              <a:solidFill>
                <a:srgbClr val="FFFFFF"/>
              </a:solidFill>
              <a:latin typeface="DM Sans"/>
              <a:ea typeface="DM Sans"/>
              <a:cs typeface="DM Sans"/>
              <a:sym typeface="DM Sans"/>
            </a:endParaRPr>
          </a:p>
        </p:txBody>
      </p:sp>
      <p:sp>
        <p:nvSpPr>
          <p:cNvPr id="544" name="Google Shape;544;p160"/>
          <p:cNvSpPr/>
          <p:nvPr/>
        </p:nvSpPr>
        <p:spPr>
          <a:xfrm>
            <a:off x="763550" y="1961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tradicionales</a:t>
            </a:r>
            <a:endParaRPr b="0" i="0" sz="1200" u="none" cap="none" strike="noStrike">
              <a:solidFill>
                <a:srgbClr val="FFFFFF"/>
              </a:solidFill>
              <a:latin typeface="DM Sans"/>
              <a:ea typeface="DM Sans"/>
              <a:cs typeface="DM Sans"/>
              <a:sym typeface="DM Sans"/>
            </a:endParaRPr>
          </a:p>
        </p:txBody>
      </p:sp>
      <p:cxnSp>
        <p:nvCxnSpPr>
          <p:cNvPr id="545" name="Google Shape;545;p160"/>
          <p:cNvCxnSpPr>
            <a:stCxn id="543" idx="2"/>
            <a:endCxn id="544" idx="0"/>
          </p:cNvCxnSpPr>
          <p:nvPr/>
        </p:nvCxnSpPr>
        <p:spPr>
          <a:xfrm rot="5400000">
            <a:off x="2763925" y="153575"/>
            <a:ext cx="507300" cy="31089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546" name="Google Shape;546;p160"/>
          <p:cNvSpPr/>
          <p:nvPr/>
        </p:nvSpPr>
        <p:spPr>
          <a:xfrm>
            <a:off x="2836125" y="19616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Arrow function</a:t>
            </a:r>
            <a:endParaRPr b="0" i="0" sz="1200" u="none" cap="none" strike="noStrike">
              <a:solidFill>
                <a:srgbClr val="FFFFFF"/>
              </a:solidFill>
              <a:latin typeface="DM Sans"/>
              <a:ea typeface="DM Sans"/>
              <a:cs typeface="DM Sans"/>
              <a:sym typeface="DM Sans"/>
            </a:endParaRPr>
          </a:p>
        </p:txBody>
      </p:sp>
      <p:cxnSp>
        <p:nvCxnSpPr>
          <p:cNvPr id="547" name="Google Shape;547;p160"/>
          <p:cNvCxnSpPr>
            <a:stCxn id="543" idx="2"/>
            <a:endCxn id="546" idx="0"/>
          </p:cNvCxnSpPr>
          <p:nvPr/>
        </p:nvCxnSpPr>
        <p:spPr>
          <a:xfrm rot="5400000">
            <a:off x="3800275" y="1189925"/>
            <a:ext cx="507300" cy="10362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548" name="Google Shape;548;p160"/>
          <p:cNvSpPr/>
          <p:nvPr/>
        </p:nvSpPr>
        <p:spPr>
          <a:xfrm>
            <a:off x="4908700" y="19616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Función definida</a:t>
            </a:r>
            <a:endParaRPr b="0" i="0" sz="1200" u="none" cap="none" strike="noStrike">
              <a:solidFill>
                <a:srgbClr val="FFFFFF"/>
              </a:solidFill>
              <a:latin typeface="DM Sans"/>
              <a:ea typeface="DM Sans"/>
              <a:cs typeface="DM Sans"/>
              <a:sym typeface="DM Sans"/>
            </a:endParaRPr>
          </a:p>
        </p:txBody>
      </p:sp>
      <p:cxnSp>
        <p:nvCxnSpPr>
          <p:cNvPr id="549" name="Google Shape;549;p160"/>
          <p:cNvCxnSpPr>
            <a:stCxn id="543" idx="2"/>
            <a:endCxn id="548" idx="0"/>
          </p:cNvCxnSpPr>
          <p:nvPr/>
        </p:nvCxnSpPr>
        <p:spPr>
          <a:xfrm flipH="1" rot="-5400000">
            <a:off x="4836475" y="1189925"/>
            <a:ext cx="507300" cy="10362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550" name="Google Shape;550;p160"/>
          <p:cNvSpPr/>
          <p:nvPr/>
        </p:nvSpPr>
        <p:spPr>
          <a:xfrm>
            <a:off x="6981275" y="1961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Función anónima</a:t>
            </a:r>
            <a:endParaRPr b="0" i="0" sz="1200" u="none" cap="none" strike="noStrike">
              <a:solidFill>
                <a:srgbClr val="FFFFFF"/>
              </a:solidFill>
              <a:latin typeface="DM Sans"/>
              <a:ea typeface="DM Sans"/>
              <a:cs typeface="DM Sans"/>
              <a:sym typeface="DM Sans"/>
            </a:endParaRPr>
          </a:p>
        </p:txBody>
      </p:sp>
      <p:cxnSp>
        <p:nvCxnSpPr>
          <p:cNvPr id="551" name="Google Shape;551;p160"/>
          <p:cNvCxnSpPr>
            <a:stCxn id="543" idx="2"/>
            <a:endCxn id="550" idx="0"/>
          </p:cNvCxnSpPr>
          <p:nvPr/>
        </p:nvCxnSpPr>
        <p:spPr>
          <a:xfrm flipH="1" rot="-5400000">
            <a:off x="5872825" y="153575"/>
            <a:ext cx="507300" cy="31089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552" name="Google Shape;552;p160"/>
          <p:cNvSpPr/>
          <p:nvPr/>
        </p:nvSpPr>
        <p:spPr>
          <a:xfrm>
            <a:off x="2612025" y="4345725"/>
            <a:ext cx="20328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Anónima intrínsecamente.</a:t>
            </a:r>
            <a:endParaRPr b="0" i="0" sz="1200" u="none" cap="none" strike="noStrike">
              <a:solidFill>
                <a:srgbClr val="222222"/>
              </a:solidFill>
              <a:latin typeface="DM Sans"/>
              <a:ea typeface="DM Sans"/>
              <a:cs typeface="DM Sans"/>
              <a:sym typeface="DM Sans"/>
            </a:endParaRPr>
          </a:p>
        </p:txBody>
      </p:sp>
      <p:cxnSp>
        <p:nvCxnSpPr>
          <p:cNvPr id="553" name="Google Shape;553;p160"/>
          <p:cNvCxnSpPr>
            <a:stCxn id="544" idx="2"/>
          </p:cNvCxnSpPr>
          <p:nvPr/>
        </p:nvCxnSpPr>
        <p:spPr>
          <a:xfrm>
            <a:off x="1463150" y="2541893"/>
            <a:ext cx="0" cy="1223400"/>
          </a:xfrm>
          <a:prstGeom prst="straightConnector1">
            <a:avLst/>
          </a:prstGeom>
          <a:noFill/>
          <a:ln cap="flat" cmpd="sng" w="9525">
            <a:solidFill>
              <a:srgbClr val="CCCCCC"/>
            </a:solidFill>
            <a:prstDash val="solid"/>
            <a:round/>
            <a:headEnd len="sm" w="sm" type="none"/>
            <a:tailEnd len="sm" w="sm" type="none"/>
          </a:ln>
        </p:spPr>
      </p:cxnSp>
      <p:sp>
        <p:nvSpPr>
          <p:cNvPr id="554" name="Google Shape;554;p160"/>
          <p:cNvSpPr/>
          <p:nvPr/>
        </p:nvSpPr>
        <p:spPr>
          <a:xfrm>
            <a:off x="411475" y="2873500"/>
            <a:ext cx="1984800" cy="1373700"/>
          </a:xfrm>
          <a:prstGeom prst="rect">
            <a:avLst/>
          </a:prstGeom>
          <a:solidFill>
            <a:schemeClr val="lt1"/>
          </a:solidFill>
          <a:ln cap="flat" cmpd="sng" w="9525">
            <a:solidFill>
              <a:srgbClr val="393B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Declaradas bajo la sintaxis:</a:t>
            </a:r>
            <a:endParaRPr sz="1200">
              <a:solidFill>
                <a:srgbClr val="222222"/>
              </a:solidFill>
              <a:latin typeface="DM Sans"/>
              <a:ea typeface="DM Sans"/>
              <a:cs typeface="DM Sans"/>
              <a:sym typeface="DM Sans"/>
            </a:endParaRPr>
          </a:p>
        </p:txBody>
      </p:sp>
      <p:cxnSp>
        <p:nvCxnSpPr>
          <p:cNvPr id="555" name="Google Shape;555;p160"/>
          <p:cNvCxnSpPr>
            <a:stCxn id="546" idx="2"/>
            <a:endCxn id="552" idx="0"/>
          </p:cNvCxnSpPr>
          <p:nvPr/>
        </p:nvCxnSpPr>
        <p:spPr>
          <a:xfrm>
            <a:off x="3535725" y="2541818"/>
            <a:ext cx="92700" cy="1803900"/>
          </a:xfrm>
          <a:prstGeom prst="straightConnector1">
            <a:avLst/>
          </a:prstGeom>
          <a:noFill/>
          <a:ln cap="flat" cmpd="sng" w="9525">
            <a:solidFill>
              <a:srgbClr val="CCCCCC"/>
            </a:solidFill>
            <a:prstDash val="solid"/>
            <a:round/>
            <a:headEnd len="sm" w="sm" type="none"/>
            <a:tailEnd len="sm" w="sm" type="none"/>
          </a:ln>
        </p:spPr>
      </p:cxnSp>
      <p:sp>
        <p:nvSpPr>
          <p:cNvPr id="556" name="Google Shape;556;p160"/>
          <p:cNvSpPr/>
          <p:nvPr/>
        </p:nvSpPr>
        <p:spPr>
          <a:xfrm>
            <a:off x="2660075" y="2873600"/>
            <a:ext cx="1984800" cy="1373700"/>
          </a:xfrm>
          <a:prstGeom prst="rect">
            <a:avLst/>
          </a:prstGeom>
          <a:solidFill>
            <a:schemeClr val="lt1"/>
          </a:solidFill>
          <a:ln cap="flat" cmpd="sng" w="9525">
            <a:solidFill>
              <a:srgbClr val="393B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Declaradas bajo la sintaxis:</a:t>
            </a:r>
            <a:endParaRPr sz="1200">
              <a:solidFill>
                <a:srgbClr val="22222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200"/>
              <a:buFont typeface="Arial"/>
              <a:buNone/>
            </a:pPr>
            <a:r>
              <a:t/>
            </a:r>
            <a:endParaRPr sz="1200">
              <a:solidFill>
                <a:srgbClr val="222222"/>
              </a:solidFill>
              <a:latin typeface="DM Sans"/>
              <a:ea typeface="DM Sans"/>
              <a:cs typeface="DM Sans"/>
              <a:sym typeface="DM Sans"/>
            </a:endParaRPr>
          </a:p>
        </p:txBody>
      </p:sp>
      <p:sp>
        <p:nvSpPr>
          <p:cNvPr id="557" name="Google Shape;557;p160"/>
          <p:cNvSpPr/>
          <p:nvPr/>
        </p:nvSpPr>
        <p:spPr>
          <a:xfrm>
            <a:off x="4908687" y="37654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Usualmente se usan para NO reasignarse.</a:t>
            </a:r>
            <a:endParaRPr b="0" i="0" sz="1200" u="none" cap="none" strike="noStrike">
              <a:solidFill>
                <a:srgbClr val="222222"/>
              </a:solidFill>
              <a:latin typeface="DM Sans"/>
              <a:ea typeface="DM Sans"/>
              <a:cs typeface="DM Sans"/>
              <a:sym typeface="DM Sans"/>
            </a:endParaRPr>
          </a:p>
        </p:txBody>
      </p:sp>
      <p:sp>
        <p:nvSpPr>
          <p:cNvPr id="558" name="Google Shape;558;p160"/>
          <p:cNvSpPr/>
          <p:nvPr/>
        </p:nvSpPr>
        <p:spPr>
          <a:xfrm>
            <a:off x="6644200" y="3656750"/>
            <a:ext cx="2178600" cy="10149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Son usualmente pensadas para reasignarse o utilizarse en un proceso sin almacenarse en memoria</a:t>
            </a:r>
            <a:endParaRPr b="0" i="0" sz="1200" u="none" cap="none" strike="noStrike">
              <a:solidFill>
                <a:srgbClr val="222222"/>
              </a:solidFill>
              <a:latin typeface="DM Sans"/>
              <a:ea typeface="DM Sans"/>
              <a:cs typeface="DM Sans"/>
              <a:sym typeface="DM Sans"/>
            </a:endParaRPr>
          </a:p>
        </p:txBody>
      </p:sp>
      <p:cxnSp>
        <p:nvCxnSpPr>
          <p:cNvPr id="559" name="Google Shape;559;p160"/>
          <p:cNvCxnSpPr>
            <a:stCxn id="548" idx="2"/>
          </p:cNvCxnSpPr>
          <p:nvPr/>
        </p:nvCxnSpPr>
        <p:spPr>
          <a:xfrm>
            <a:off x="5608300" y="2541818"/>
            <a:ext cx="0" cy="1223400"/>
          </a:xfrm>
          <a:prstGeom prst="straightConnector1">
            <a:avLst/>
          </a:prstGeom>
          <a:noFill/>
          <a:ln cap="flat" cmpd="sng" w="9525">
            <a:solidFill>
              <a:srgbClr val="CCCCCC"/>
            </a:solidFill>
            <a:prstDash val="solid"/>
            <a:round/>
            <a:headEnd len="sm" w="sm" type="none"/>
            <a:tailEnd len="sm" w="sm" type="none"/>
          </a:ln>
        </p:spPr>
      </p:cxnSp>
      <p:sp>
        <p:nvSpPr>
          <p:cNvPr id="560" name="Google Shape;560;p160"/>
          <p:cNvSpPr/>
          <p:nvPr/>
        </p:nvSpPr>
        <p:spPr>
          <a:xfrm>
            <a:off x="4908687" y="28736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Cuenta con un nombre específico</a:t>
            </a:r>
            <a:endParaRPr b="0" i="0" sz="1200" u="none" cap="none" strike="noStrike">
              <a:solidFill>
                <a:srgbClr val="222222"/>
              </a:solidFill>
              <a:latin typeface="DM Sans"/>
              <a:ea typeface="DM Sans"/>
              <a:cs typeface="DM Sans"/>
              <a:sym typeface="DM Sans"/>
            </a:endParaRPr>
          </a:p>
        </p:txBody>
      </p:sp>
      <p:cxnSp>
        <p:nvCxnSpPr>
          <p:cNvPr id="561" name="Google Shape;561;p160"/>
          <p:cNvCxnSpPr>
            <a:stCxn id="550" idx="2"/>
            <a:endCxn id="558" idx="0"/>
          </p:cNvCxnSpPr>
          <p:nvPr/>
        </p:nvCxnSpPr>
        <p:spPr>
          <a:xfrm>
            <a:off x="7680875" y="2541893"/>
            <a:ext cx="52500" cy="1114800"/>
          </a:xfrm>
          <a:prstGeom prst="straightConnector1">
            <a:avLst/>
          </a:prstGeom>
          <a:noFill/>
          <a:ln cap="flat" cmpd="sng" w="9525">
            <a:solidFill>
              <a:srgbClr val="CCCCCC"/>
            </a:solidFill>
            <a:prstDash val="solid"/>
            <a:round/>
            <a:headEnd len="sm" w="sm" type="none"/>
            <a:tailEnd len="sm" w="sm" type="none"/>
          </a:ln>
        </p:spPr>
      </p:cxnSp>
      <p:sp>
        <p:nvSpPr>
          <p:cNvPr id="562" name="Google Shape;562;p160"/>
          <p:cNvSpPr/>
          <p:nvPr/>
        </p:nvSpPr>
        <p:spPr>
          <a:xfrm>
            <a:off x="6981262" y="28736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cuenta con nombre, sólo implementación</a:t>
            </a:r>
            <a:endParaRPr b="0" i="0" sz="1200" u="none" cap="none" strike="noStrike">
              <a:solidFill>
                <a:srgbClr val="222222"/>
              </a:solidFill>
              <a:latin typeface="DM Sans"/>
              <a:ea typeface="DM Sans"/>
              <a:cs typeface="DM Sans"/>
              <a:sym typeface="DM Sans"/>
            </a:endParaRPr>
          </a:p>
        </p:txBody>
      </p:sp>
      <p:pic>
        <p:nvPicPr>
          <p:cNvPr id="563" name="Google Shape;563;p16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pic>
        <p:nvPicPr>
          <p:cNvPr id="564" name="Google Shape;564;p160"/>
          <p:cNvPicPr preferRelativeResize="0"/>
          <p:nvPr/>
        </p:nvPicPr>
        <p:blipFill>
          <a:blip r:embed="rId4">
            <a:alphaModFix/>
          </a:blip>
          <a:stretch>
            <a:fillRect/>
          </a:stretch>
        </p:blipFill>
        <p:spPr>
          <a:xfrm>
            <a:off x="513275" y="3505000"/>
            <a:ext cx="1781175" cy="561975"/>
          </a:xfrm>
          <a:prstGeom prst="rect">
            <a:avLst/>
          </a:prstGeom>
          <a:noFill/>
          <a:ln>
            <a:noFill/>
          </a:ln>
        </p:spPr>
      </p:pic>
      <p:pic>
        <p:nvPicPr>
          <p:cNvPr id="565" name="Google Shape;565;p160"/>
          <p:cNvPicPr preferRelativeResize="0"/>
          <p:nvPr/>
        </p:nvPicPr>
        <p:blipFill rotWithShape="1">
          <a:blip r:embed="rId5">
            <a:alphaModFix/>
          </a:blip>
          <a:srcRect b="0" l="0" r="10185" t="0"/>
          <a:stretch/>
        </p:blipFill>
        <p:spPr>
          <a:xfrm>
            <a:off x="2660075" y="3490713"/>
            <a:ext cx="1984800" cy="590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20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94" name="Google Shape;894;p205"/>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ahondaremos sobre creación de promesas y el uso de async await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895" name="Google Shape;895;p205"/>
          <p:cNvGrpSpPr/>
          <p:nvPr/>
        </p:nvGrpSpPr>
        <p:grpSpPr>
          <a:xfrm>
            <a:off x="473351" y="619523"/>
            <a:ext cx="738900" cy="738900"/>
            <a:chOff x="473351" y="619523"/>
            <a:chExt cx="738900" cy="738900"/>
          </a:xfrm>
        </p:grpSpPr>
        <p:sp>
          <p:nvSpPr>
            <p:cNvPr id="896" name="Google Shape;896;p20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20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grpSp>
        <p:nvGrpSpPr>
          <p:cNvPr id="902" name="Google Shape;902;p206"/>
          <p:cNvGrpSpPr/>
          <p:nvPr/>
        </p:nvGrpSpPr>
        <p:grpSpPr>
          <a:xfrm>
            <a:off x="457350" y="392086"/>
            <a:ext cx="431074" cy="431074"/>
            <a:chOff x="473351" y="619523"/>
            <a:chExt cx="738900" cy="738900"/>
          </a:xfrm>
        </p:grpSpPr>
        <p:sp>
          <p:nvSpPr>
            <p:cNvPr id="903" name="Google Shape;903;p20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 name="Google Shape;904;p20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905" name="Google Shape;905;p206"/>
          <p:cNvSpPr txBox="1"/>
          <p:nvPr/>
        </p:nvSpPr>
        <p:spPr>
          <a:xfrm>
            <a:off x="394800" y="746975"/>
            <a:ext cx="7694400" cy="126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Calculadora positiva con promesas</a:t>
            </a:r>
            <a:endParaRPr b="1" sz="3900">
              <a:solidFill>
                <a:schemeClr val="dk1"/>
              </a:solidFill>
              <a:latin typeface="DM Sans"/>
              <a:ea typeface="DM Sans"/>
              <a:cs typeface="DM Sans"/>
              <a:sym typeface="DM Sans"/>
            </a:endParaRPr>
          </a:p>
        </p:txBody>
      </p:sp>
      <p:sp>
        <p:nvSpPr>
          <p:cNvPr id="906" name="Google Shape;906;p206"/>
          <p:cNvSpPr txBox="1"/>
          <p:nvPr/>
        </p:nvSpPr>
        <p:spPr>
          <a:xfrm>
            <a:off x="930550" y="3920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907" name="Google Shape;907;p206"/>
          <p:cNvSpPr txBox="1"/>
          <p:nvPr/>
        </p:nvSpPr>
        <p:spPr>
          <a:xfrm>
            <a:off x="419250" y="1842000"/>
            <a:ext cx="83055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crearán un conjunto de funciones gestionadas por promesas y un entorno ASÍNCRONO  donde podremos ponerlas a prueba</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función suma:</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Debe devolver una promesa que se resuelva siempre que ninguno de los dos sumandos sea 0</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En caso de que algún sumando sea 0, rechazar la promesa indicando “Operación innecesaria”.</a:t>
            </a:r>
            <a:endParaRPr sz="1350">
              <a:latin typeface="DM Sans"/>
              <a:ea typeface="DM Sans"/>
              <a:cs typeface="DM Sans"/>
              <a:sym typeface="DM Sans"/>
            </a:endParaRPr>
          </a:p>
          <a:p>
            <a:pPr indent="-314325" lvl="1" marL="914400" rtl="0" algn="l">
              <a:spcBef>
                <a:spcPts val="0"/>
              </a:spcBef>
              <a:spcAft>
                <a:spcPts val="0"/>
              </a:spcAft>
              <a:buClr>
                <a:srgbClr val="000000"/>
              </a:buClr>
              <a:buSzPts val="1350"/>
              <a:buFont typeface="DM Sans"/>
              <a:buChar char="○"/>
            </a:pPr>
            <a:r>
              <a:rPr lang="es" sz="1350">
                <a:solidFill>
                  <a:schemeClr val="dk1"/>
                </a:solidFill>
                <a:latin typeface="DM Sans"/>
                <a:ea typeface="DM Sans"/>
                <a:cs typeface="DM Sans"/>
                <a:sym typeface="DM Sans"/>
              </a:rPr>
              <a:t>En caso de que la suma sea negativa, rechazar la promesa indicando “La calculadora sólo debe devolver valores positivos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función resta:</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Debe devolver una promesa que se resuelva siempre que ninguno de los dos valores sea 0</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En caso de que el minuendo o sustraendo sea 0, rechazar la promesa indicando “Operación inválida</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En caso de que el valor de la resta sea menor que 0, rechazar la promesa indicando “La calculadora sólo puede devolver valores positivos”</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20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13" name="Google Shape;913;p207"/>
          <p:cNvSpPr txBox="1"/>
          <p:nvPr/>
        </p:nvSpPr>
        <p:spPr>
          <a:xfrm>
            <a:off x="313400" y="2356050"/>
            <a:ext cx="79695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una función multiplicación:</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Debe devolver una promesa que se resuelva siempre que ninguno de los dos factores sea negativo</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Si el producto es negativo, rechazar la oferta indicando “La calculadora sólo puede devolver valores positivos</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la misma función división utilizada en esta clase.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Definir una función asíncrona “cálculos”, y realizar pruebas utilizando async/await y try/catch</a:t>
            </a:r>
            <a:endParaRPr sz="1350">
              <a:latin typeface="DM Sans"/>
              <a:ea typeface="DM Sans"/>
              <a:cs typeface="DM Sans"/>
              <a:sym typeface="DM Sans"/>
            </a:endParaRPr>
          </a:p>
        </p:txBody>
      </p:sp>
      <p:grpSp>
        <p:nvGrpSpPr>
          <p:cNvPr id="914" name="Google Shape;914;p207"/>
          <p:cNvGrpSpPr/>
          <p:nvPr/>
        </p:nvGrpSpPr>
        <p:grpSpPr>
          <a:xfrm>
            <a:off x="457350" y="468286"/>
            <a:ext cx="431074" cy="431074"/>
            <a:chOff x="473351" y="619523"/>
            <a:chExt cx="738900" cy="738900"/>
          </a:xfrm>
        </p:grpSpPr>
        <p:sp>
          <p:nvSpPr>
            <p:cNvPr id="915" name="Google Shape;915;p20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207"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917" name="Google Shape;917;p20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918" name="Google Shape;918;p207"/>
          <p:cNvSpPr txBox="1"/>
          <p:nvPr/>
        </p:nvSpPr>
        <p:spPr>
          <a:xfrm>
            <a:off x="394800" y="899375"/>
            <a:ext cx="8567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Calculadora positiva con promesas</a:t>
            </a:r>
            <a:endParaRPr b="1" sz="39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20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0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1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934" name="Google Shape;934;p210"/>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rápido de funciones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Callbacks y ejemplos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Promesas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Sincronismo vs Asincronismo</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21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212"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61"/>
          <p:cNvSpPr txBox="1"/>
          <p:nvPr/>
        </p:nvSpPr>
        <p:spPr>
          <a:xfrm>
            <a:off x="1419813"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Funciones </a:t>
            </a:r>
            <a:r>
              <a:rPr b="1" lang="es" sz="4000">
                <a:solidFill>
                  <a:schemeClr val="lt1"/>
                </a:solidFill>
                <a:latin typeface="DM Sans"/>
                <a:ea typeface="DM Sans"/>
                <a:cs typeface="DM Sans"/>
                <a:sym typeface="DM Sans"/>
              </a:rPr>
              <a:t>en Javascript</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162"/>
          <p:cNvGrpSpPr/>
          <p:nvPr/>
        </p:nvGrpSpPr>
        <p:grpSpPr>
          <a:xfrm>
            <a:off x="457338" y="468286"/>
            <a:ext cx="431100" cy="431100"/>
            <a:chOff x="4616400" y="1950761"/>
            <a:chExt cx="431100" cy="431100"/>
          </a:xfrm>
        </p:grpSpPr>
        <p:sp>
          <p:nvSpPr>
            <p:cNvPr id="576" name="Google Shape;576;p16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162"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78" name="Google Shape;578;p162"/>
          <p:cNvSpPr txBox="1"/>
          <p:nvPr/>
        </p:nvSpPr>
        <p:spPr>
          <a:xfrm>
            <a:off x="457350" y="1820575"/>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Recordemos que las funciones son bloques de código que pueden ser llamados en diferentes momentos de la ejecución de nuestro programa</a:t>
            </a:r>
            <a:r>
              <a:rPr b="1" lang="es" sz="2500">
                <a:solidFill>
                  <a:schemeClr val="lt1"/>
                </a:solidFill>
                <a:latin typeface="DM Sans"/>
                <a:ea typeface="DM Sans"/>
                <a:cs typeface="DM Sans"/>
                <a:sym typeface="DM Sans"/>
              </a:rPr>
              <a:t>.</a:t>
            </a:r>
            <a:r>
              <a:rPr b="1" lang="es" sz="2500">
                <a:solidFill>
                  <a:schemeClr val="lt1"/>
                </a:solidFill>
                <a:latin typeface="DM Sans"/>
                <a:ea typeface="DM Sans"/>
                <a:cs typeface="DM Sans"/>
                <a:sym typeface="DM Sans"/>
              </a:rPr>
              <a:t> </a:t>
            </a:r>
            <a:r>
              <a:rPr b="1" lang="es" sz="2500">
                <a:solidFill>
                  <a:srgbClr val="EAFF6A"/>
                </a:solidFill>
                <a:latin typeface="DM Sans"/>
                <a:ea typeface="DM Sans"/>
                <a:cs typeface="DM Sans"/>
                <a:sym typeface="DM Sans"/>
              </a:rPr>
              <a:t>Pueden tener su identificador al declararse, o ser anónimas. Además, estas son reasignables.</a:t>
            </a:r>
            <a:endParaRPr b="1" i="0" sz="2500" u="none" cap="none" strike="noStrike">
              <a:solidFill>
                <a:srgbClr val="EAFF6A"/>
              </a:solidFill>
              <a:latin typeface="DM Sans"/>
              <a:ea typeface="DM Sans"/>
              <a:cs typeface="DM Sans"/>
              <a:sym typeface="DM Sans"/>
            </a:endParaRPr>
          </a:p>
        </p:txBody>
      </p:sp>
      <p:sp>
        <p:nvSpPr>
          <p:cNvPr id="579" name="Google Shape;579;p16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Sobre las funciones</a:t>
            </a:r>
            <a:endParaRPr b="1" i="0" sz="4000" u="none" cap="none" strike="noStrike">
              <a:solidFill>
                <a:srgbClr val="EAFF6A"/>
              </a:solidFill>
              <a:latin typeface="DM Sans"/>
              <a:ea typeface="DM Sans"/>
              <a:cs typeface="DM Sans"/>
              <a:sym typeface="DM Sans"/>
            </a:endParaRPr>
          </a:p>
        </p:txBody>
      </p:sp>
      <p:sp>
        <p:nvSpPr>
          <p:cNvPr id="580" name="Google Shape;580;p16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grpSp>
        <p:nvGrpSpPr>
          <p:cNvPr id="585" name="Google Shape;585;p163"/>
          <p:cNvGrpSpPr/>
          <p:nvPr/>
        </p:nvGrpSpPr>
        <p:grpSpPr>
          <a:xfrm>
            <a:off x="473371" y="619433"/>
            <a:ext cx="738905" cy="738905"/>
            <a:chOff x="575612" y="1950748"/>
            <a:chExt cx="431100" cy="431100"/>
          </a:xfrm>
        </p:grpSpPr>
        <p:sp>
          <p:nvSpPr>
            <p:cNvPr id="586" name="Google Shape;586;p16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7" name="Google Shape;587;p163"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88" name="Google Shape;588;p1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89" name="Google Shape;589;p16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Helvetica Neue"/>
              <a:buChar char="✓"/>
            </a:pPr>
            <a:r>
              <a:rPr lang="es" sz="2500">
                <a:solidFill>
                  <a:srgbClr val="B7B7B7"/>
                </a:solidFill>
                <a:latin typeface="DM Sans"/>
                <a:ea typeface="DM Sans"/>
                <a:cs typeface="DM Sans"/>
                <a:sym typeface="DM Sans"/>
              </a:rPr>
              <a:t>¿Por qué querríamos reasignar una función?</a:t>
            </a:r>
            <a:endParaRPr sz="25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¿Por qué querríamos utilizar una función sin definirla primero?</a:t>
            </a:r>
            <a:endParaRPr sz="2500">
              <a:solidFill>
                <a:srgbClr val="B7B7B7"/>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64"/>
          <p:cNvSpPr txBox="1"/>
          <p:nvPr/>
        </p:nvSpPr>
        <p:spPr>
          <a:xfrm>
            <a:off x="1052075" y="1935875"/>
            <a:ext cx="748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Sincronismo </a:t>
            </a:r>
            <a:r>
              <a:rPr b="1" lang="es" sz="4000">
                <a:solidFill>
                  <a:schemeClr val="lt1"/>
                </a:solidFill>
                <a:latin typeface="DM Sans"/>
                <a:ea typeface="DM Sans"/>
                <a:cs typeface="DM Sans"/>
                <a:sym typeface="DM Sans"/>
              </a:rPr>
              <a:t>vs </a:t>
            </a:r>
            <a:r>
              <a:rPr b="1" lang="es" sz="4000">
                <a:solidFill>
                  <a:srgbClr val="83AEFB"/>
                </a:solidFill>
                <a:latin typeface="DM Sans"/>
                <a:ea typeface="DM Sans"/>
                <a:cs typeface="DM Sans"/>
                <a:sym typeface="DM Sans"/>
              </a:rPr>
              <a:t>Asincronismo</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